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5"/>
  </p:notesMasterIdLst>
  <p:sldIdLst>
    <p:sldId id="447" r:id="rId2"/>
    <p:sldId id="498" r:id="rId3"/>
    <p:sldId id="455" r:id="rId4"/>
    <p:sldId id="493" r:id="rId5"/>
    <p:sldId id="488" r:id="rId6"/>
    <p:sldId id="491" r:id="rId7"/>
    <p:sldId id="490" r:id="rId8"/>
    <p:sldId id="489" r:id="rId9"/>
    <p:sldId id="494" r:id="rId10"/>
    <p:sldId id="492" r:id="rId11"/>
    <p:sldId id="497" r:id="rId12"/>
    <p:sldId id="502" r:id="rId13"/>
    <p:sldId id="501" r:id="rId14"/>
    <p:sldId id="503" r:id="rId15"/>
    <p:sldId id="510" r:id="rId16"/>
    <p:sldId id="511" r:id="rId17"/>
    <p:sldId id="486" r:id="rId18"/>
    <p:sldId id="496" r:id="rId19"/>
    <p:sldId id="499" r:id="rId20"/>
    <p:sldId id="508" r:id="rId21"/>
    <p:sldId id="505" r:id="rId22"/>
    <p:sldId id="509" r:id="rId23"/>
    <p:sldId id="480" r:id="rId24"/>
  </p:sldIdLst>
  <p:sldSz cx="9144000" cy="6858000" type="screen4x3"/>
  <p:notesSz cx="7010400" cy="9296400"/>
  <p:defaultTextStyle>
    <a:defPPr>
      <a:defRPr lang="en-US"/>
    </a:defPPr>
    <a:lvl1pPr algn="l" rtl="0" fontAlgn="base">
      <a:spcBef>
        <a:spcPct val="0"/>
      </a:spcBef>
      <a:spcAft>
        <a:spcPct val="0"/>
      </a:spcAft>
      <a:buClr>
        <a:srgbClr val="0082D1"/>
      </a:buClr>
      <a:buFont typeface="Times" pitchFamily="18" charset="0"/>
      <a:buChar char="•"/>
      <a:defRPr sz="2400" kern="1200">
        <a:solidFill>
          <a:schemeClr val="tx1"/>
        </a:solidFill>
        <a:latin typeface="Arial" charset="0"/>
        <a:ea typeface="+mn-ea"/>
        <a:cs typeface="+mn-cs"/>
      </a:defRPr>
    </a:lvl1pPr>
    <a:lvl2pPr marL="457200" algn="l" rtl="0" fontAlgn="base">
      <a:spcBef>
        <a:spcPct val="0"/>
      </a:spcBef>
      <a:spcAft>
        <a:spcPct val="0"/>
      </a:spcAft>
      <a:buClr>
        <a:srgbClr val="0082D1"/>
      </a:buClr>
      <a:buFont typeface="Times" pitchFamily="18" charset="0"/>
      <a:buChar char="•"/>
      <a:defRPr sz="2400" kern="1200">
        <a:solidFill>
          <a:schemeClr val="tx1"/>
        </a:solidFill>
        <a:latin typeface="Arial" charset="0"/>
        <a:ea typeface="+mn-ea"/>
        <a:cs typeface="+mn-cs"/>
      </a:defRPr>
    </a:lvl2pPr>
    <a:lvl3pPr marL="914400" algn="l" rtl="0" fontAlgn="base">
      <a:spcBef>
        <a:spcPct val="0"/>
      </a:spcBef>
      <a:spcAft>
        <a:spcPct val="0"/>
      </a:spcAft>
      <a:buClr>
        <a:srgbClr val="0082D1"/>
      </a:buClr>
      <a:buFont typeface="Times" pitchFamily="18" charset="0"/>
      <a:buChar char="•"/>
      <a:defRPr sz="2400" kern="1200">
        <a:solidFill>
          <a:schemeClr val="tx1"/>
        </a:solidFill>
        <a:latin typeface="Arial" charset="0"/>
        <a:ea typeface="+mn-ea"/>
        <a:cs typeface="+mn-cs"/>
      </a:defRPr>
    </a:lvl3pPr>
    <a:lvl4pPr marL="1371600" algn="l" rtl="0" fontAlgn="base">
      <a:spcBef>
        <a:spcPct val="0"/>
      </a:spcBef>
      <a:spcAft>
        <a:spcPct val="0"/>
      </a:spcAft>
      <a:buClr>
        <a:srgbClr val="0082D1"/>
      </a:buClr>
      <a:buFont typeface="Times" pitchFamily="18" charset="0"/>
      <a:buChar char="•"/>
      <a:defRPr sz="2400" kern="1200">
        <a:solidFill>
          <a:schemeClr val="tx1"/>
        </a:solidFill>
        <a:latin typeface="Arial" charset="0"/>
        <a:ea typeface="+mn-ea"/>
        <a:cs typeface="+mn-cs"/>
      </a:defRPr>
    </a:lvl4pPr>
    <a:lvl5pPr marL="1828800" algn="l" rtl="0" fontAlgn="base">
      <a:spcBef>
        <a:spcPct val="0"/>
      </a:spcBef>
      <a:spcAft>
        <a:spcPct val="0"/>
      </a:spcAft>
      <a:buClr>
        <a:srgbClr val="0082D1"/>
      </a:buClr>
      <a:buFont typeface="Times" pitchFamily="18"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7F80"/>
    <a:srgbClr val="D6BC38"/>
    <a:srgbClr val="ED8000"/>
    <a:srgbClr val="63B1E5"/>
    <a:srgbClr val="A8B400"/>
    <a:srgbClr val="007C92"/>
    <a:srgbClr val="0082D1"/>
    <a:srgbClr val="003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4" autoAdjust="0"/>
    <p:restoredTop sz="88480" autoAdjust="0"/>
  </p:normalViewPr>
  <p:slideViewPr>
    <p:cSldViewPr snapToGrid="0">
      <p:cViewPr varScale="1">
        <p:scale>
          <a:sx n="96" d="100"/>
          <a:sy n="96" d="100"/>
        </p:scale>
        <p:origin x="-4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g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C9C2B-FF6F-4FB1-98BE-44DD493BC8A7}"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n-US"/>
        </a:p>
      </dgm:t>
    </dgm:pt>
    <dgm:pt modelId="{73C3EE1A-E659-4113-A648-488C24D28BA1}">
      <dgm:prSet phldrT="[Text]"/>
      <dgm:spPr/>
      <dgm:t>
        <a:bodyPr/>
        <a:lstStyle/>
        <a:p>
          <a:r>
            <a:rPr lang="en-US" b="1" dirty="0" smtClean="0">
              <a:latin typeface="+mj-lt"/>
            </a:rPr>
            <a:t>Getting Employees Involved</a:t>
          </a:r>
          <a:endParaRPr lang="en-US" b="1" dirty="0">
            <a:latin typeface="+mj-lt"/>
          </a:endParaRPr>
        </a:p>
      </dgm:t>
    </dgm:pt>
    <dgm:pt modelId="{28097ABA-CB23-40C5-A080-4CB773B0220D}" type="parTrans" cxnId="{D581540A-B75E-496A-A4E6-8074CACE82E7}">
      <dgm:prSet/>
      <dgm:spPr/>
      <dgm:t>
        <a:bodyPr/>
        <a:lstStyle/>
        <a:p>
          <a:endParaRPr lang="en-US"/>
        </a:p>
      </dgm:t>
    </dgm:pt>
    <dgm:pt modelId="{A0F12BF8-71D2-4896-BA49-D5FDFE483432}" type="sibTrans" cxnId="{D581540A-B75E-496A-A4E6-8074CACE82E7}">
      <dgm:prSet/>
      <dgm:spPr/>
      <dgm:t>
        <a:bodyPr/>
        <a:lstStyle/>
        <a:p>
          <a:endParaRPr lang="en-US"/>
        </a:p>
      </dgm:t>
    </dgm:pt>
    <dgm:pt modelId="{2A7D4CB6-3E49-4C93-9444-3FB5775CFF43}">
      <dgm:prSet phldrT="[Text]"/>
      <dgm:spPr/>
      <dgm:t>
        <a:bodyPr/>
        <a:lstStyle/>
        <a:p>
          <a:r>
            <a:rPr lang="en-US" dirty="0" smtClean="0">
              <a:latin typeface="+mj-lt"/>
            </a:rPr>
            <a:t>Incentives</a:t>
          </a:r>
          <a:endParaRPr lang="en-US" dirty="0">
            <a:latin typeface="+mj-lt"/>
          </a:endParaRPr>
        </a:p>
      </dgm:t>
    </dgm:pt>
    <dgm:pt modelId="{860161A7-77C4-4E2B-BA36-9CAC3F93CD8B}" type="parTrans" cxnId="{424D330E-F9CB-4DC1-BDC9-226FC3BEE87E}">
      <dgm:prSet/>
      <dgm:spPr/>
      <dgm:t>
        <a:bodyPr/>
        <a:lstStyle/>
        <a:p>
          <a:endParaRPr lang="en-US"/>
        </a:p>
      </dgm:t>
    </dgm:pt>
    <dgm:pt modelId="{53D0A4A5-95E5-4362-B482-BF0C0A98C524}" type="sibTrans" cxnId="{424D330E-F9CB-4DC1-BDC9-226FC3BEE87E}">
      <dgm:prSet/>
      <dgm:spPr/>
      <dgm:t>
        <a:bodyPr/>
        <a:lstStyle/>
        <a:p>
          <a:endParaRPr lang="en-US"/>
        </a:p>
      </dgm:t>
    </dgm:pt>
    <dgm:pt modelId="{F8FCB980-CC40-4B4F-A2D2-6A780E1207DF}">
      <dgm:prSet phldrT="[Text]"/>
      <dgm:spPr/>
      <dgm:t>
        <a:bodyPr/>
        <a:lstStyle/>
        <a:p>
          <a:r>
            <a:rPr lang="en-US" dirty="0" smtClean="0">
              <a:latin typeface="+mj-lt"/>
            </a:rPr>
            <a:t>Friendly Competition </a:t>
          </a:r>
          <a:endParaRPr lang="en-US" dirty="0">
            <a:latin typeface="+mj-lt"/>
          </a:endParaRPr>
        </a:p>
      </dgm:t>
    </dgm:pt>
    <dgm:pt modelId="{CBB3D248-5FDE-4E5F-AFEA-8B57CAC21F56}" type="parTrans" cxnId="{DF859BE0-4AC4-4CC2-AC12-7C9A7A9A08C9}">
      <dgm:prSet/>
      <dgm:spPr/>
      <dgm:t>
        <a:bodyPr/>
        <a:lstStyle/>
        <a:p>
          <a:endParaRPr lang="en-US"/>
        </a:p>
      </dgm:t>
    </dgm:pt>
    <dgm:pt modelId="{F5E36CDF-A49E-4D98-B588-DBFC3156A909}" type="sibTrans" cxnId="{DF859BE0-4AC4-4CC2-AC12-7C9A7A9A08C9}">
      <dgm:prSet/>
      <dgm:spPr/>
      <dgm:t>
        <a:bodyPr/>
        <a:lstStyle/>
        <a:p>
          <a:endParaRPr lang="en-US"/>
        </a:p>
      </dgm:t>
    </dgm:pt>
    <dgm:pt modelId="{1F855B4E-E930-42DF-9D15-797DA28ED9E2}">
      <dgm:prSet phldrT="[Text]"/>
      <dgm:spPr/>
      <dgm:t>
        <a:bodyPr/>
        <a:lstStyle/>
        <a:p>
          <a:r>
            <a:rPr lang="en-US" b="1" dirty="0" smtClean="0">
              <a:latin typeface="+mj-lt"/>
            </a:rPr>
            <a:t>Cost of Wellness </a:t>
          </a:r>
          <a:endParaRPr lang="en-US" b="1" dirty="0">
            <a:latin typeface="+mj-lt"/>
          </a:endParaRPr>
        </a:p>
      </dgm:t>
    </dgm:pt>
    <dgm:pt modelId="{A9E2FF66-2D71-4E6A-AA06-C27C9E94FD28}" type="parTrans" cxnId="{AC7DBD2D-6E81-42E3-93B9-53EBBF13C3CC}">
      <dgm:prSet/>
      <dgm:spPr/>
      <dgm:t>
        <a:bodyPr/>
        <a:lstStyle/>
        <a:p>
          <a:endParaRPr lang="en-US"/>
        </a:p>
      </dgm:t>
    </dgm:pt>
    <dgm:pt modelId="{0BDBFE0B-9F9E-490D-BD24-45D7E6097B54}" type="sibTrans" cxnId="{AC7DBD2D-6E81-42E3-93B9-53EBBF13C3CC}">
      <dgm:prSet/>
      <dgm:spPr/>
      <dgm:t>
        <a:bodyPr/>
        <a:lstStyle/>
        <a:p>
          <a:endParaRPr lang="en-US"/>
        </a:p>
      </dgm:t>
    </dgm:pt>
    <dgm:pt modelId="{8864AC3D-4790-4015-B4CD-8ACBCA0733BE}">
      <dgm:prSet phldrT="[Text]"/>
      <dgm:spPr/>
      <dgm:t>
        <a:bodyPr/>
        <a:lstStyle/>
        <a:p>
          <a:r>
            <a:rPr lang="en-US" dirty="0" smtClean="0">
              <a:latin typeface="+mj-lt"/>
            </a:rPr>
            <a:t>Designed </a:t>
          </a:r>
          <a:r>
            <a:rPr lang="en-US" dirty="0" smtClean="0">
              <a:latin typeface="+mj-lt"/>
            </a:rPr>
            <a:t>and Implemented</a:t>
          </a:r>
          <a:endParaRPr lang="en-US" dirty="0">
            <a:latin typeface="+mj-lt"/>
          </a:endParaRPr>
        </a:p>
      </dgm:t>
    </dgm:pt>
    <dgm:pt modelId="{20896707-D2DB-4C65-BA8D-A03E3E414891}" type="parTrans" cxnId="{FC6FF50D-F7C5-4144-B8EC-1BEFD4AF195E}">
      <dgm:prSet/>
      <dgm:spPr/>
      <dgm:t>
        <a:bodyPr/>
        <a:lstStyle/>
        <a:p>
          <a:endParaRPr lang="en-US"/>
        </a:p>
      </dgm:t>
    </dgm:pt>
    <dgm:pt modelId="{45F3EA3C-E2FB-4887-A09B-B012C4AB7271}" type="sibTrans" cxnId="{FC6FF50D-F7C5-4144-B8EC-1BEFD4AF195E}">
      <dgm:prSet/>
      <dgm:spPr/>
      <dgm:t>
        <a:bodyPr/>
        <a:lstStyle/>
        <a:p>
          <a:endParaRPr lang="en-US"/>
        </a:p>
      </dgm:t>
    </dgm:pt>
    <dgm:pt modelId="{F121FDC3-C641-4987-8B75-04008E0C5DA2}">
      <dgm:prSet phldrT="[Text]"/>
      <dgm:spPr/>
      <dgm:t>
        <a:bodyPr/>
        <a:lstStyle/>
        <a:p>
          <a:r>
            <a:rPr lang="en-US" dirty="0" smtClean="0">
              <a:latin typeface="+mj-lt"/>
            </a:rPr>
            <a:t>Local Support </a:t>
          </a:r>
          <a:endParaRPr lang="en-US" dirty="0">
            <a:latin typeface="+mj-lt"/>
          </a:endParaRPr>
        </a:p>
      </dgm:t>
    </dgm:pt>
    <dgm:pt modelId="{6C615D9A-CAD2-4D87-A468-DC9E861E76DA}" type="parTrans" cxnId="{715E0C2E-9187-4E4F-ADE3-7E0C44C4C650}">
      <dgm:prSet/>
      <dgm:spPr/>
      <dgm:t>
        <a:bodyPr/>
        <a:lstStyle/>
        <a:p>
          <a:endParaRPr lang="en-US"/>
        </a:p>
      </dgm:t>
    </dgm:pt>
    <dgm:pt modelId="{F5CD012A-3F8D-4EAB-9832-03D66B06966D}" type="sibTrans" cxnId="{715E0C2E-9187-4E4F-ADE3-7E0C44C4C650}">
      <dgm:prSet/>
      <dgm:spPr/>
      <dgm:t>
        <a:bodyPr/>
        <a:lstStyle/>
        <a:p>
          <a:endParaRPr lang="en-US"/>
        </a:p>
      </dgm:t>
    </dgm:pt>
    <dgm:pt modelId="{B5B5B25E-9489-4BFB-BD8E-47879589492F}">
      <dgm:prSet phldrT="[Text]"/>
      <dgm:spPr/>
      <dgm:t>
        <a:bodyPr/>
        <a:lstStyle/>
        <a:p>
          <a:r>
            <a:rPr lang="en-US" b="1" dirty="0" smtClean="0">
              <a:latin typeface="+mj-lt"/>
            </a:rPr>
            <a:t>Multiple Locations</a:t>
          </a:r>
          <a:endParaRPr lang="en-US" b="1" dirty="0">
            <a:latin typeface="+mj-lt"/>
          </a:endParaRPr>
        </a:p>
      </dgm:t>
    </dgm:pt>
    <dgm:pt modelId="{7506F335-2B4B-4819-9F41-B55F5C62F022}" type="parTrans" cxnId="{70B59C62-10F9-40E2-81E0-B2088F5A505F}">
      <dgm:prSet/>
      <dgm:spPr/>
      <dgm:t>
        <a:bodyPr/>
        <a:lstStyle/>
        <a:p>
          <a:endParaRPr lang="en-US"/>
        </a:p>
      </dgm:t>
    </dgm:pt>
    <dgm:pt modelId="{620D4C75-8BFF-4389-9711-9F1BF3E31E95}" type="sibTrans" cxnId="{70B59C62-10F9-40E2-81E0-B2088F5A505F}">
      <dgm:prSet/>
      <dgm:spPr/>
      <dgm:t>
        <a:bodyPr/>
        <a:lstStyle/>
        <a:p>
          <a:endParaRPr lang="en-US"/>
        </a:p>
      </dgm:t>
    </dgm:pt>
    <dgm:pt modelId="{87083AC9-DE18-47C6-A21A-52201FC8793B}">
      <dgm:prSet phldrT="[Text]"/>
      <dgm:spPr/>
      <dgm:t>
        <a:bodyPr/>
        <a:lstStyle/>
        <a:p>
          <a:r>
            <a:rPr lang="en-US" dirty="0" smtClean="0">
              <a:latin typeface="+mj-lt"/>
            </a:rPr>
            <a:t>Teams by Location</a:t>
          </a:r>
          <a:endParaRPr lang="en-US" dirty="0">
            <a:latin typeface="+mj-lt"/>
          </a:endParaRPr>
        </a:p>
      </dgm:t>
    </dgm:pt>
    <dgm:pt modelId="{BE79EECC-E915-4453-B5DD-6EBCD6C1A3CA}" type="parTrans" cxnId="{B31C743E-156D-4B2D-ADCC-9513A2445881}">
      <dgm:prSet/>
      <dgm:spPr/>
      <dgm:t>
        <a:bodyPr/>
        <a:lstStyle/>
        <a:p>
          <a:endParaRPr lang="en-US"/>
        </a:p>
      </dgm:t>
    </dgm:pt>
    <dgm:pt modelId="{7720D8F3-0B8B-43DB-81C9-A1CF2862ECEF}" type="sibTrans" cxnId="{B31C743E-156D-4B2D-ADCC-9513A2445881}">
      <dgm:prSet/>
      <dgm:spPr/>
      <dgm:t>
        <a:bodyPr/>
        <a:lstStyle/>
        <a:p>
          <a:endParaRPr lang="en-US"/>
        </a:p>
      </dgm:t>
    </dgm:pt>
    <dgm:pt modelId="{73CC9E73-A89F-4AE4-BE75-A06C0805CC9D}">
      <dgm:prSet phldrT="[Text]"/>
      <dgm:spPr/>
      <dgm:t>
        <a:bodyPr/>
        <a:lstStyle/>
        <a:p>
          <a:r>
            <a:rPr lang="en-US" dirty="0" smtClean="0">
              <a:latin typeface="+mj-lt"/>
            </a:rPr>
            <a:t>Compete against other teams </a:t>
          </a:r>
          <a:endParaRPr lang="en-US" dirty="0">
            <a:latin typeface="+mj-lt"/>
          </a:endParaRPr>
        </a:p>
      </dgm:t>
    </dgm:pt>
    <dgm:pt modelId="{EADEAA13-8D45-4B34-840F-35CC27E94DB8}" type="parTrans" cxnId="{E8E792A8-D6BE-4C1D-AC24-E93D2336470B}">
      <dgm:prSet/>
      <dgm:spPr/>
      <dgm:t>
        <a:bodyPr/>
        <a:lstStyle/>
        <a:p>
          <a:endParaRPr lang="en-US"/>
        </a:p>
      </dgm:t>
    </dgm:pt>
    <dgm:pt modelId="{91DADF7A-C011-43A8-99E1-3097D7490D5B}" type="sibTrans" cxnId="{E8E792A8-D6BE-4C1D-AC24-E93D2336470B}">
      <dgm:prSet/>
      <dgm:spPr/>
      <dgm:t>
        <a:bodyPr/>
        <a:lstStyle/>
        <a:p>
          <a:endParaRPr lang="en-US"/>
        </a:p>
      </dgm:t>
    </dgm:pt>
    <dgm:pt modelId="{8B874189-3921-48C7-855B-A4E1E4732474}">
      <dgm:prSet phldrT="[Text]"/>
      <dgm:spPr/>
      <dgm:t>
        <a:bodyPr/>
        <a:lstStyle/>
        <a:p>
          <a:r>
            <a:rPr lang="en-US" dirty="0" smtClean="0">
              <a:latin typeface="+mj-lt"/>
            </a:rPr>
            <a:t>Team Goals and Responsibilities </a:t>
          </a:r>
          <a:endParaRPr lang="en-US" dirty="0">
            <a:latin typeface="+mj-lt"/>
          </a:endParaRPr>
        </a:p>
      </dgm:t>
    </dgm:pt>
    <dgm:pt modelId="{83E1ED82-14E8-4E26-83BA-76116E0182EC}" type="parTrans" cxnId="{A89F8F00-6FA4-4AD5-95FF-49EE42ECC969}">
      <dgm:prSet/>
      <dgm:spPr/>
      <dgm:t>
        <a:bodyPr/>
        <a:lstStyle/>
        <a:p>
          <a:endParaRPr lang="en-US"/>
        </a:p>
      </dgm:t>
    </dgm:pt>
    <dgm:pt modelId="{1D16F080-666D-4C74-B94B-6707F108C364}" type="sibTrans" cxnId="{A89F8F00-6FA4-4AD5-95FF-49EE42ECC969}">
      <dgm:prSet/>
      <dgm:spPr/>
      <dgm:t>
        <a:bodyPr/>
        <a:lstStyle/>
        <a:p>
          <a:endParaRPr lang="en-US"/>
        </a:p>
      </dgm:t>
    </dgm:pt>
    <dgm:pt modelId="{9620ABD9-7A43-412D-979C-E3DE486DC153}">
      <dgm:prSet phldrT="[Text]"/>
      <dgm:spPr/>
      <dgm:t>
        <a:bodyPr/>
        <a:lstStyle/>
        <a:p>
          <a:r>
            <a:rPr lang="en-US" dirty="0" smtClean="0">
              <a:latin typeface="+mj-lt"/>
            </a:rPr>
            <a:t>Newsletters Across all locations </a:t>
          </a:r>
          <a:endParaRPr lang="en-US" dirty="0">
            <a:latin typeface="+mj-lt"/>
          </a:endParaRPr>
        </a:p>
      </dgm:t>
    </dgm:pt>
    <dgm:pt modelId="{CCD76B41-5D14-42A5-AA64-C4338AB22428}" type="parTrans" cxnId="{2A3E8A46-FB3F-4399-934A-554934CA9894}">
      <dgm:prSet/>
      <dgm:spPr/>
      <dgm:t>
        <a:bodyPr/>
        <a:lstStyle/>
        <a:p>
          <a:endParaRPr lang="en-US"/>
        </a:p>
      </dgm:t>
    </dgm:pt>
    <dgm:pt modelId="{21368CCA-5781-4052-9530-6D59589D27E9}" type="sibTrans" cxnId="{2A3E8A46-FB3F-4399-934A-554934CA9894}">
      <dgm:prSet/>
      <dgm:spPr/>
      <dgm:t>
        <a:bodyPr/>
        <a:lstStyle/>
        <a:p>
          <a:endParaRPr lang="en-US"/>
        </a:p>
      </dgm:t>
    </dgm:pt>
    <dgm:pt modelId="{8EE65C81-B868-42A2-8053-91AD00FCF8BF}">
      <dgm:prSet phldrT="[Text]"/>
      <dgm:spPr/>
      <dgm:t>
        <a:bodyPr/>
        <a:lstStyle/>
        <a:p>
          <a:r>
            <a:rPr lang="en-US" dirty="0" smtClean="0">
              <a:latin typeface="+mj-lt"/>
            </a:rPr>
            <a:t>Location Leads </a:t>
          </a:r>
          <a:endParaRPr lang="en-US" dirty="0">
            <a:latin typeface="+mj-lt"/>
          </a:endParaRPr>
        </a:p>
      </dgm:t>
    </dgm:pt>
    <dgm:pt modelId="{2D45FA53-5CF3-401D-86E7-12077C116322}" type="parTrans" cxnId="{D4936113-A0CA-46F8-9F4C-13CC61744F13}">
      <dgm:prSet/>
      <dgm:spPr/>
      <dgm:t>
        <a:bodyPr/>
        <a:lstStyle/>
        <a:p>
          <a:endParaRPr lang="en-US"/>
        </a:p>
      </dgm:t>
    </dgm:pt>
    <dgm:pt modelId="{46E2E820-A06C-4794-9B9E-68C0B57118D7}" type="sibTrans" cxnId="{D4936113-A0CA-46F8-9F4C-13CC61744F13}">
      <dgm:prSet/>
      <dgm:spPr/>
      <dgm:t>
        <a:bodyPr/>
        <a:lstStyle/>
        <a:p>
          <a:endParaRPr lang="en-US"/>
        </a:p>
      </dgm:t>
    </dgm:pt>
    <dgm:pt modelId="{1C938723-4680-4449-A4F6-D05924FC60CB}">
      <dgm:prSet phldrT="[Text]"/>
      <dgm:spPr/>
      <dgm:t>
        <a:bodyPr/>
        <a:lstStyle/>
        <a:p>
          <a:r>
            <a:rPr lang="en-US" dirty="0" smtClean="0">
              <a:latin typeface="+mj-lt"/>
            </a:rPr>
            <a:t>American Lung Association  </a:t>
          </a:r>
          <a:endParaRPr lang="en-US" dirty="0">
            <a:latin typeface="+mj-lt"/>
          </a:endParaRPr>
        </a:p>
      </dgm:t>
    </dgm:pt>
    <dgm:pt modelId="{8A0E95B5-60D5-4C81-ACEF-88D19C43A465}" type="parTrans" cxnId="{392901E6-DEA6-49BF-98EE-6E2B84D48E0A}">
      <dgm:prSet/>
      <dgm:spPr/>
      <dgm:t>
        <a:bodyPr/>
        <a:lstStyle/>
        <a:p>
          <a:endParaRPr lang="en-US"/>
        </a:p>
      </dgm:t>
    </dgm:pt>
    <dgm:pt modelId="{637FB3F7-C6E2-4908-90F0-7F56C59F97C7}" type="sibTrans" cxnId="{392901E6-DEA6-49BF-98EE-6E2B84D48E0A}">
      <dgm:prSet/>
      <dgm:spPr/>
      <dgm:t>
        <a:bodyPr/>
        <a:lstStyle/>
        <a:p>
          <a:endParaRPr lang="en-US"/>
        </a:p>
      </dgm:t>
    </dgm:pt>
    <dgm:pt modelId="{9B5E6BAF-D24B-4E3E-923D-BE47460BC310}" type="pres">
      <dgm:prSet presAssocID="{18AC9C2B-FF6F-4FB1-98BE-44DD493BC8A7}" presName="linear" presStyleCnt="0">
        <dgm:presLayoutVars>
          <dgm:dir/>
          <dgm:resizeHandles val="exact"/>
        </dgm:presLayoutVars>
      </dgm:prSet>
      <dgm:spPr/>
      <dgm:t>
        <a:bodyPr/>
        <a:lstStyle/>
        <a:p>
          <a:endParaRPr lang="en-US"/>
        </a:p>
      </dgm:t>
    </dgm:pt>
    <dgm:pt modelId="{076D8109-E8C1-44B6-AD15-378E3767B4DD}" type="pres">
      <dgm:prSet presAssocID="{73C3EE1A-E659-4113-A648-488C24D28BA1}" presName="comp" presStyleCnt="0"/>
      <dgm:spPr/>
      <dgm:t>
        <a:bodyPr/>
        <a:lstStyle/>
        <a:p>
          <a:endParaRPr lang="en-US"/>
        </a:p>
      </dgm:t>
    </dgm:pt>
    <dgm:pt modelId="{55F9DDB7-1B35-4254-B1C0-26A878153C2D}" type="pres">
      <dgm:prSet presAssocID="{73C3EE1A-E659-4113-A648-488C24D28BA1}" presName="box" presStyleLbl="node1" presStyleIdx="0" presStyleCnt="3" custLinFactNeighborY="-6496"/>
      <dgm:spPr/>
      <dgm:t>
        <a:bodyPr/>
        <a:lstStyle/>
        <a:p>
          <a:endParaRPr lang="en-US"/>
        </a:p>
      </dgm:t>
    </dgm:pt>
    <dgm:pt modelId="{612A7BA3-5478-4DF0-87DC-D468D4E3BAAF}" type="pres">
      <dgm:prSet presAssocID="{73C3EE1A-E659-4113-A648-488C24D28BA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CFFB1041-7C7C-4FD1-8711-FAD53B1F503A}" type="pres">
      <dgm:prSet presAssocID="{73C3EE1A-E659-4113-A648-488C24D28BA1}" presName="text" presStyleLbl="node1" presStyleIdx="0" presStyleCnt="3">
        <dgm:presLayoutVars>
          <dgm:bulletEnabled val="1"/>
        </dgm:presLayoutVars>
      </dgm:prSet>
      <dgm:spPr/>
      <dgm:t>
        <a:bodyPr/>
        <a:lstStyle/>
        <a:p>
          <a:endParaRPr lang="en-US"/>
        </a:p>
      </dgm:t>
    </dgm:pt>
    <dgm:pt modelId="{B2FBF504-A50B-479B-90DC-CB0E7A003A83}" type="pres">
      <dgm:prSet presAssocID="{A0F12BF8-71D2-4896-BA49-D5FDFE483432}" presName="spacer" presStyleCnt="0"/>
      <dgm:spPr/>
      <dgm:t>
        <a:bodyPr/>
        <a:lstStyle/>
        <a:p>
          <a:endParaRPr lang="en-US"/>
        </a:p>
      </dgm:t>
    </dgm:pt>
    <dgm:pt modelId="{4A6E9CAD-7381-418F-921A-5049E28EC479}" type="pres">
      <dgm:prSet presAssocID="{1F855B4E-E930-42DF-9D15-797DA28ED9E2}" presName="comp" presStyleCnt="0"/>
      <dgm:spPr/>
      <dgm:t>
        <a:bodyPr/>
        <a:lstStyle/>
        <a:p>
          <a:endParaRPr lang="en-US"/>
        </a:p>
      </dgm:t>
    </dgm:pt>
    <dgm:pt modelId="{24632C71-8155-499D-B3C3-92D71724521A}" type="pres">
      <dgm:prSet presAssocID="{1F855B4E-E930-42DF-9D15-797DA28ED9E2}" presName="box" presStyleLbl="node1" presStyleIdx="1" presStyleCnt="3"/>
      <dgm:spPr/>
      <dgm:t>
        <a:bodyPr/>
        <a:lstStyle/>
        <a:p>
          <a:endParaRPr lang="en-US"/>
        </a:p>
      </dgm:t>
    </dgm:pt>
    <dgm:pt modelId="{52FAA4D9-F94D-4684-AB4D-C338E388AD77}" type="pres">
      <dgm:prSet presAssocID="{1F855B4E-E930-42DF-9D15-797DA28ED9E2}" presName="img" presStyleLbl="fgImgPlace1" presStyleIdx="1" presStyleCnt="3" custScaleX="101775" custScaleY="103450" custLinFactNeighborX="359" custLinFactNeighborY="-2112"/>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2ABFEEB1-A122-48A7-A23B-CF69F7399541}" type="pres">
      <dgm:prSet presAssocID="{1F855B4E-E930-42DF-9D15-797DA28ED9E2}" presName="text" presStyleLbl="node1" presStyleIdx="1" presStyleCnt="3">
        <dgm:presLayoutVars>
          <dgm:bulletEnabled val="1"/>
        </dgm:presLayoutVars>
      </dgm:prSet>
      <dgm:spPr/>
      <dgm:t>
        <a:bodyPr/>
        <a:lstStyle/>
        <a:p>
          <a:endParaRPr lang="en-US"/>
        </a:p>
      </dgm:t>
    </dgm:pt>
    <dgm:pt modelId="{F82B09C5-CBC1-4D33-893A-51FE4AD41306}" type="pres">
      <dgm:prSet presAssocID="{0BDBFE0B-9F9E-490D-BD24-45D7E6097B54}" presName="spacer" presStyleCnt="0"/>
      <dgm:spPr/>
      <dgm:t>
        <a:bodyPr/>
        <a:lstStyle/>
        <a:p>
          <a:endParaRPr lang="en-US"/>
        </a:p>
      </dgm:t>
    </dgm:pt>
    <dgm:pt modelId="{A89E4255-8644-4BD3-9A75-AE5AEFEE201F}" type="pres">
      <dgm:prSet presAssocID="{B5B5B25E-9489-4BFB-BD8E-47879589492F}" presName="comp" presStyleCnt="0"/>
      <dgm:spPr/>
      <dgm:t>
        <a:bodyPr/>
        <a:lstStyle/>
        <a:p>
          <a:endParaRPr lang="en-US"/>
        </a:p>
      </dgm:t>
    </dgm:pt>
    <dgm:pt modelId="{0062244F-5AA7-4BAC-82C1-5E53B58B1D41}" type="pres">
      <dgm:prSet presAssocID="{B5B5B25E-9489-4BFB-BD8E-47879589492F}" presName="box" presStyleLbl="node1" presStyleIdx="2" presStyleCnt="3" custLinFactNeighborY="-5627"/>
      <dgm:spPr/>
      <dgm:t>
        <a:bodyPr/>
        <a:lstStyle/>
        <a:p>
          <a:endParaRPr lang="en-US"/>
        </a:p>
      </dgm:t>
    </dgm:pt>
    <dgm:pt modelId="{5CBA0D76-999A-480E-ADD9-F59AE51C4690}" type="pres">
      <dgm:prSet presAssocID="{B5B5B25E-9489-4BFB-BD8E-47879589492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t>
        <a:bodyPr/>
        <a:lstStyle/>
        <a:p>
          <a:endParaRPr lang="en-US"/>
        </a:p>
      </dgm:t>
    </dgm:pt>
    <dgm:pt modelId="{99BC4B69-5348-47ED-82DD-6062DE15A94E}" type="pres">
      <dgm:prSet presAssocID="{B5B5B25E-9489-4BFB-BD8E-47879589492F}" presName="text" presStyleLbl="node1" presStyleIdx="2" presStyleCnt="3">
        <dgm:presLayoutVars>
          <dgm:bulletEnabled val="1"/>
        </dgm:presLayoutVars>
      </dgm:prSet>
      <dgm:spPr/>
      <dgm:t>
        <a:bodyPr/>
        <a:lstStyle/>
        <a:p>
          <a:endParaRPr lang="en-US"/>
        </a:p>
      </dgm:t>
    </dgm:pt>
  </dgm:ptLst>
  <dgm:cxnLst>
    <dgm:cxn modelId="{70B59C62-10F9-40E2-81E0-B2088F5A505F}" srcId="{18AC9C2B-FF6F-4FB1-98BE-44DD493BC8A7}" destId="{B5B5B25E-9489-4BFB-BD8E-47879589492F}" srcOrd="2" destOrd="0" parTransId="{7506F335-2B4B-4819-9F41-B55F5C62F022}" sibTransId="{620D4C75-8BFF-4389-9711-9F1BF3E31E95}"/>
    <dgm:cxn modelId="{42D832BE-EDD2-439E-B108-8D5678BF430E}" type="presOf" srcId="{B5B5B25E-9489-4BFB-BD8E-47879589492F}" destId="{99BC4B69-5348-47ED-82DD-6062DE15A94E}" srcOrd="1" destOrd="0" presId="urn:microsoft.com/office/officeart/2005/8/layout/vList4"/>
    <dgm:cxn modelId="{12C732BB-183A-408F-AA1A-E932F5AD0EB8}" type="presOf" srcId="{1C938723-4680-4449-A4F6-D05924FC60CB}" destId="{2ABFEEB1-A122-48A7-A23B-CF69F7399541}" srcOrd="1" destOrd="2" presId="urn:microsoft.com/office/officeart/2005/8/layout/vList4"/>
    <dgm:cxn modelId="{7013F2E3-4650-447E-92B7-5F7EFE37306F}" type="presOf" srcId="{73C3EE1A-E659-4113-A648-488C24D28BA1}" destId="{55F9DDB7-1B35-4254-B1C0-26A878153C2D}" srcOrd="0" destOrd="0" presId="urn:microsoft.com/office/officeart/2005/8/layout/vList4"/>
    <dgm:cxn modelId="{E8E792A8-D6BE-4C1D-AC24-E93D2336470B}" srcId="{B5B5B25E-9489-4BFB-BD8E-47879589492F}" destId="{73CC9E73-A89F-4AE4-BE75-A06C0805CC9D}" srcOrd="1" destOrd="0" parTransId="{EADEAA13-8D45-4B34-840F-35CC27E94DB8}" sibTransId="{91DADF7A-C011-43A8-99E1-3097D7490D5B}"/>
    <dgm:cxn modelId="{4DC5100B-58A4-4FDE-AD8E-BA1D66AC4949}" type="presOf" srcId="{87083AC9-DE18-47C6-A21A-52201FC8793B}" destId="{99BC4B69-5348-47ED-82DD-6062DE15A94E}" srcOrd="1" destOrd="1" presId="urn:microsoft.com/office/officeart/2005/8/layout/vList4"/>
    <dgm:cxn modelId="{FC6FF50D-F7C5-4144-B8EC-1BEFD4AF195E}" srcId="{1F855B4E-E930-42DF-9D15-797DA28ED9E2}" destId="{8864AC3D-4790-4015-B4CD-8ACBCA0733BE}" srcOrd="0" destOrd="0" parTransId="{20896707-D2DB-4C65-BA8D-A03E3E414891}" sibTransId="{45F3EA3C-E2FB-4887-A09B-B012C4AB7271}"/>
    <dgm:cxn modelId="{392901E6-DEA6-49BF-98EE-6E2B84D48E0A}" srcId="{1F855B4E-E930-42DF-9D15-797DA28ED9E2}" destId="{1C938723-4680-4449-A4F6-D05924FC60CB}" srcOrd="1" destOrd="0" parTransId="{8A0E95B5-60D5-4C81-ACEF-88D19C43A465}" sibTransId="{637FB3F7-C6E2-4908-90F0-7F56C59F97C7}"/>
    <dgm:cxn modelId="{8D8A946B-56B7-40A6-A077-9EA5F8441944}" type="presOf" srcId="{73CC9E73-A89F-4AE4-BE75-A06C0805CC9D}" destId="{99BC4B69-5348-47ED-82DD-6062DE15A94E}" srcOrd="1" destOrd="2" presId="urn:microsoft.com/office/officeart/2005/8/layout/vList4"/>
    <dgm:cxn modelId="{715E0C2E-9187-4E4F-ADE3-7E0C44C4C650}" srcId="{1F855B4E-E930-42DF-9D15-797DA28ED9E2}" destId="{F121FDC3-C641-4987-8B75-04008E0C5DA2}" srcOrd="2" destOrd="0" parTransId="{6C615D9A-CAD2-4D87-A468-DC9E861E76DA}" sibTransId="{F5CD012A-3F8D-4EAB-9832-03D66B06966D}"/>
    <dgm:cxn modelId="{C6E73AB6-13B9-4DAF-8F24-7DC85066D7DF}" type="presOf" srcId="{9620ABD9-7A43-412D-979C-E3DE486DC153}" destId="{0062244F-5AA7-4BAC-82C1-5E53B58B1D41}" srcOrd="0" destOrd="3" presId="urn:microsoft.com/office/officeart/2005/8/layout/vList4"/>
    <dgm:cxn modelId="{424D330E-F9CB-4DC1-BDC9-226FC3BEE87E}" srcId="{73C3EE1A-E659-4113-A648-488C24D28BA1}" destId="{2A7D4CB6-3E49-4C93-9444-3FB5775CFF43}" srcOrd="0" destOrd="0" parTransId="{860161A7-77C4-4E2B-BA36-9CAC3F93CD8B}" sibTransId="{53D0A4A5-95E5-4362-B482-BF0C0A98C524}"/>
    <dgm:cxn modelId="{20222EC9-9A78-4E80-BA41-ABB8607EB4CD}" type="presOf" srcId="{1F855B4E-E930-42DF-9D15-797DA28ED9E2}" destId="{24632C71-8155-499D-B3C3-92D71724521A}" srcOrd="0" destOrd="0" presId="urn:microsoft.com/office/officeart/2005/8/layout/vList4"/>
    <dgm:cxn modelId="{4798789E-8F7F-4E11-98CC-0D82E0952D0D}" type="presOf" srcId="{8EE65C81-B868-42A2-8053-91AD00FCF8BF}" destId="{99BC4B69-5348-47ED-82DD-6062DE15A94E}" srcOrd="1" destOrd="4" presId="urn:microsoft.com/office/officeart/2005/8/layout/vList4"/>
    <dgm:cxn modelId="{3FB4121C-E89F-47E0-BD7A-DF63316EB44F}" type="presOf" srcId="{F8FCB980-CC40-4B4F-A2D2-6A780E1207DF}" destId="{55F9DDB7-1B35-4254-B1C0-26A878153C2D}" srcOrd="0" destOrd="2" presId="urn:microsoft.com/office/officeart/2005/8/layout/vList4"/>
    <dgm:cxn modelId="{F500D93B-3971-40C4-B421-2639FFC59DA9}" type="presOf" srcId="{18AC9C2B-FF6F-4FB1-98BE-44DD493BC8A7}" destId="{9B5E6BAF-D24B-4E3E-923D-BE47460BC310}" srcOrd="0" destOrd="0" presId="urn:microsoft.com/office/officeart/2005/8/layout/vList4"/>
    <dgm:cxn modelId="{D4936113-A0CA-46F8-9F4C-13CC61744F13}" srcId="{B5B5B25E-9489-4BFB-BD8E-47879589492F}" destId="{8EE65C81-B868-42A2-8053-91AD00FCF8BF}" srcOrd="3" destOrd="0" parTransId="{2D45FA53-5CF3-401D-86E7-12077C116322}" sibTransId="{46E2E820-A06C-4794-9B9E-68C0B57118D7}"/>
    <dgm:cxn modelId="{DA54C216-AEFC-43CA-96B5-6B5DCA009EBB}" type="presOf" srcId="{8B874189-3921-48C7-855B-A4E1E4732474}" destId="{CFFB1041-7C7C-4FD1-8711-FAD53B1F503A}" srcOrd="1" destOrd="3" presId="urn:microsoft.com/office/officeart/2005/8/layout/vList4"/>
    <dgm:cxn modelId="{A713510C-1A29-4E6E-A842-8E34AC9DCCF5}" type="presOf" srcId="{F121FDC3-C641-4987-8B75-04008E0C5DA2}" destId="{2ABFEEB1-A122-48A7-A23B-CF69F7399541}" srcOrd="1" destOrd="3" presId="urn:microsoft.com/office/officeart/2005/8/layout/vList4"/>
    <dgm:cxn modelId="{D581540A-B75E-496A-A4E6-8074CACE82E7}" srcId="{18AC9C2B-FF6F-4FB1-98BE-44DD493BC8A7}" destId="{73C3EE1A-E659-4113-A648-488C24D28BA1}" srcOrd="0" destOrd="0" parTransId="{28097ABA-CB23-40C5-A080-4CB773B0220D}" sibTransId="{A0F12BF8-71D2-4896-BA49-D5FDFE483432}"/>
    <dgm:cxn modelId="{BE135661-21C6-4EAE-93AA-25167ECEDC15}" type="presOf" srcId="{B5B5B25E-9489-4BFB-BD8E-47879589492F}" destId="{0062244F-5AA7-4BAC-82C1-5E53B58B1D41}" srcOrd="0" destOrd="0" presId="urn:microsoft.com/office/officeart/2005/8/layout/vList4"/>
    <dgm:cxn modelId="{2A3E8A46-FB3F-4399-934A-554934CA9894}" srcId="{B5B5B25E-9489-4BFB-BD8E-47879589492F}" destId="{9620ABD9-7A43-412D-979C-E3DE486DC153}" srcOrd="2" destOrd="0" parTransId="{CCD76B41-5D14-42A5-AA64-C4338AB22428}" sibTransId="{21368CCA-5781-4052-9530-6D59589D27E9}"/>
    <dgm:cxn modelId="{032B2F37-CA4E-48F1-9C36-191ECD9BABC8}" type="presOf" srcId="{8B874189-3921-48C7-855B-A4E1E4732474}" destId="{55F9DDB7-1B35-4254-B1C0-26A878153C2D}" srcOrd="0" destOrd="3" presId="urn:microsoft.com/office/officeart/2005/8/layout/vList4"/>
    <dgm:cxn modelId="{A158D43E-2911-4E61-A683-4235C11BE84E}" type="presOf" srcId="{1F855B4E-E930-42DF-9D15-797DA28ED9E2}" destId="{2ABFEEB1-A122-48A7-A23B-CF69F7399541}" srcOrd="1" destOrd="0" presId="urn:microsoft.com/office/officeart/2005/8/layout/vList4"/>
    <dgm:cxn modelId="{AF72A581-6F1C-4913-BC63-C2F962A4CF1D}" type="presOf" srcId="{F121FDC3-C641-4987-8B75-04008E0C5DA2}" destId="{24632C71-8155-499D-B3C3-92D71724521A}" srcOrd="0" destOrd="3" presId="urn:microsoft.com/office/officeart/2005/8/layout/vList4"/>
    <dgm:cxn modelId="{B31C743E-156D-4B2D-ADCC-9513A2445881}" srcId="{B5B5B25E-9489-4BFB-BD8E-47879589492F}" destId="{87083AC9-DE18-47C6-A21A-52201FC8793B}" srcOrd="0" destOrd="0" parTransId="{BE79EECC-E915-4453-B5DD-6EBCD6C1A3CA}" sibTransId="{7720D8F3-0B8B-43DB-81C9-A1CF2862ECEF}"/>
    <dgm:cxn modelId="{16D0A5CA-74B5-4AAE-9308-88507EA64483}" type="presOf" srcId="{8EE65C81-B868-42A2-8053-91AD00FCF8BF}" destId="{0062244F-5AA7-4BAC-82C1-5E53B58B1D41}" srcOrd="0" destOrd="4" presId="urn:microsoft.com/office/officeart/2005/8/layout/vList4"/>
    <dgm:cxn modelId="{10691ECD-07E0-49A1-A144-A639F74ACCA1}" type="presOf" srcId="{1C938723-4680-4449-A4F6-D05924FC60CB}" destId="{24632C71-8155-499D-B3C3-92D71724521A}" srcOrd="0" destOrd="2" presId="urn:microsoft.com/office/officeart/2005/8/layout/vList4"/>
    <dgm:cxn modelId="{A89F8F00-6FA4-4AD5-95FF-49EE42ECC969}" srcId="{73C3EE1A-E659-4113-A648-488C24D28BA1}" destId="{8B874189-3921-48C7-855B-A4E1E4732474}" srcOrd="2" destOrd="0" parTransId="{83E1ED82-14E8-4E26-83BA-76116E0182EC}" sibTransId="{1D16F080-666D-4C74-B94B-6707F108C364}"/>
    <dgm:cxn modelId="{9B317B64-EA7C-4BD0-96D4-FD595F769022}" type="presOf" srcId="{2A7D4CB6-3E49-4C93-9444-3FB5775CFF43}" destId="{CFFB1041-7C7C-4FD1-8711-FAD53B1F503A}" srcOrd="1" destOrd="1" presId="urn:microsoft.com/office/officeart/2005/8/layout/vList4"/>
    <dgm:cxn modelId="{C93FC8B9-055F-453F-A630-9E70B4F4F100}" type="presOf" srcId="{8864AC3D-4790-4015-B4CD-8ACBCA0733BE}" destId="{2ABFEEB1-A122-48A7-A23B-CF69F7399541}" srcOrd="1" destOrd="1" presId="urn:microsoft.com/office/officeart/2005/8/layout/vList4"/>
    <dgm:cxn modelId="{6D894048-99D0-4579-9B69-18B3201DA5C2}" type="presOf" srcId="{73CC9E73-A89F-4AE4-BE75-A06C0805CC9D}" destId="{0062244F-5AA7-4BAC-82C1-5E53B58B1D41}" srcOrd="0" destOrd="2" presId="urn:microsoft.com/office/officeart/2005/8/layout/vList4"/>
    <dgm:cxn modelId="{2FB4E58B-55F5-4283-8990-03AE84C982DF}" type="presOf" srcId="{2A7D4CB6-3E49-4C93-9444-3FB5775CFF43}" destId="{55F9DDB7-1B35-4254-B1C0-26A878153C2D}" srcOrd="0" destOrd="1" presId="urn:microsoft.com/office/officeart/2005/8/layout/vList4"/>
    <dgm:cxn modelId="{35BAFE2F-1505-4CE1-B542-75D16BD87A5A}" type="presOf" srcId="{73C3EE1A-E659-4113-A648-488C24D28BA1}" destId="{CFFB1041-7C7C-4FD1-8711-FAD53B1F503A}" srcOrd="1" destOrd="0" presId="urn:microsoft.com/office/officeart/2005/8/layout/vList4"/>
    <dgm:cxn modelId="{EF7A1999-10F7-4F12-A47F-8BD67A873C1C}" type="presOf" srcId="{9620ABD9-7A43-412D-979C-E3DE486DC153}" destId="{99BC4B69-5348-47ED-82DD-6062DE15A94E}" srcOrd="1" destOrd="3" presId="urn:microsoft.com/office/officeart/2005/8/layout/vList4"/>
    <dgm:cxn modelId="{A4618FDE-BEFF-41E2-B172-3B6C62C00264}" type="presOf" srcId="{F8FCB980-CC40-4B4F-A2D2-6A780E1207DF}" destId="{CFFB1041-7C7C-4FD1-8711-FAD53B1F503A}" srcOrd="1" destOrd="2" presId="urn:microsoft.com/office/officeart/2005/8/layout/vList4"/>
    <dgm:cxn modelId="{AE99AA11-445D-40E9-8C18-C7CEF27A9F43}" type="presOf" srcId="{8864AC3D-4790-4015-B4CD-8ACBCA0733BE}" destId="{24632C71-8155-499D-B3C3-92D71724521A}" srcOrd="0" destOrd="1" presId="urn:microsoft.com/office/officeart/2005/8/layout/vList4"/>
    <dgm:cxn modelId="{DF859BE0-4AC4-4CC2-AC12-7C9A7A9A08C9}" srcId="{73C3EE1A-E659-4113-A648-488C24D28BA1}" destId="{F8FCB980-CC40-4B4F-A2D2-6A780E1207DF}" srcOrd="1" destOrd="0" parTransId="{CBB3D248-5FDE-4E5F-AFEA-8B57CAC21F56}" sibTransId="{F5E36CDF-A49E-4D98-B588-DBFC3156A909}"/>
    <dgm:cxn modelId="{15E27987-2000-4FAA-87F6-94908F1CA54D}" type="presOf" srcId="{87083AC9-DE18-47C6-A21A-52201FC8793B}" destId="{0062244F-5AA7-4BAC-82C1-5E53B58B1D41}" srcOrd="0" destOrd="1" presId="urn:microsoft.com/office/officeart/2005/8/layout/vList4"/>
    <dgm:cxn modelId="{AC7DBD2D-6E81-42E3-93B9-53EBBF13C3CC}" srcId="{18AC9C2B-FF6F-4FB1-98BE-44DD493BC8A7}" destId="{1F855B4E-E930-42DF-9D15-797DA28ED9E2}" srcOrd="1" destOrd="0" parTransId="{A9E2FF66-2D71-4E6A-AA06-C27C9E94FD28}" sibTransId="{0BDBFE0B-9F9E-490D-BD24-45D7E6097B54}"/>
    <dgm:cxn modelId="{B4F68FC4-0A9D-4A66-A2CC-9B9DC187723F}" type="presParOf" srcId="{9B5E6BAF-D24B-4E3E-923D-BE47460BC310}" destId="{076D8109-E8C1-44B6-AD15-378E3767B4DD}" srcOrd="0" destOrd="0" presId="urn:microsoft.com/office/officeart/2005/8/layout/vList4"/>
    <dgm:cxn modelId="{B513833A-E365-4EC7-9712-097BA18E21C2}" type="presParOf" srcId="{076D8109-E8C1-44B6-AD15-378E3767B4DD}" destId="{55F9DDB7-1B35-4254-B1C0-26A878153C2D}" srcOrd="0" destOrd="0" presId="urn:microsoft.com/office/officeart/2005/8/layout/vList4"/>
    <dgm:cxn modelId="{3CC018F7-E28D-4BDB-ADA4-53ACCB418DD3}" type="presParOf" srcId="{076D8109-E8C1-44B6-AD15-378E3767B4DD}" destId="{612A7BA3-5478-4DF0-87DC-D468D4E3BAAF}" srcOrd="1" destOrd="0" presId="urn:microsoft.com/office/officeart/2005/8/layout/vList4"/>
    <dgm:cxn modelId="{A77F0EA2-51C0-48AF-AA0A-9AF5A8DA72EE}" type="presParOf" srcId="{076D8109-E8C1-44B6-AD15-378E3767B4DD}" destId="{CFFB1041-7C7C-4FD1-8711-FAD53B1F503A}" srcOrd="2" destOrd="0" presId="urn:microsoft.com/office/officeart/2005/8/layout/vList4"/>
    <dgm:cxn modelId="{8482852F-F5E9-4268-AF05-EE7557E20AB2}" type="presParOf" srcId="{9B5E6BAF-D24B-4E3E-923D-BE47460BC310}" destId="{B2FBF504-A50B-479B-90DC-CB0E7A003A83}" srcOrd="1" destOrd="0" presId="urn:microsoft.com/office/officeart/2005/8/layout/vList4"/>
    <dgm:cxn modelId="{C578CF0F-1C72-4B47-9F81-E76517BFAEBB}" type="presParOf" srcId="{9B5E6BAF-D24B-4E3E-923D-BE47460BC310}" destId="{4A6E9CAD-7381-418F-921A-5049E28EC479}" srcOrd="2" destOrd="0" presId="urn:microsoft.com/office/officeart/2005/8/layout/vList4"/>
    <dgm:cxn modelId="{3A7A7F32-EE41-4FFD-8297-089DF5AAA5CC}" type="presParOf" srcId="{4A6E9CAD-7381-418F-921A-5049E28EC479}" destId="{24632C71-8155-499D-B3C3-92D71724521A}" srcOrd="0" destOrd="0" presId="urn:microsoft.com/office/officeart/2005/8/layout/vList4"/>
    <dgm:cxn modelId="{A3354838-1AA2-471F-BF6D-F45F8B0FDA09}" type="presParOf" srcId="{4A6E9CAD-7381-418F-921A-5049E28EC479}" destId="{52FAA4D9-F94D-4684-AB4D-C338E388AD77}" srcOrd="1" destOrd="0" presId="urn:microsoft.com/office/officeart/2005/8/layout/vList4"/>
    <dgm:cxn modelId="{EF115185-5A7F-41EC-AD2C-90E83C215B60}" type="presParOf" srcId="{4A6E9CAD-7381-418F-921A-5049E28EC479}" destId="{2ABFEEB1-A122-48A7-A23B-CF69F7399541}" srcOrd="2" destOrd="0" presId="urn:microsoft.com/office/officeart/2005/8/layout/vList4"/>
    <dgm:cxn modelId="{DC82C53C-EE23-4AC9-99DA-924E61EE1997}" type="presParOf" srcId="{9B5E6BAF-D24B-4E3E-923D-BE47460BC310}" destId="{F82B09C5-CBC1-4D33-893A-51FE4AD41306}" srcOrd="3" destOrd="0" presId="urn:microsoft.com/office/officeart/2005/8/layout/vList4"/>
    <dgm:cxn modelId="{6BA46FEB-8395-4334-AC52-F25AF1818FCD}" type="presParOf" srcId="{9B5E6BAF-D24B-4E3E-923D-BE47460BC310}" destId="{A89E4255-8644-4BD3-9A75-AE5AEFEE201F}" srcOrd="4" destOrd="0" presId="urn:microsoft.com/office/officeart/2005/8/layout/vList4"/>
    <dgm:cxn modelId="{11E186FF-235E-4D3C-8A39-250547A41D23}" type="presParOf" srcId="{A89E4255-8644-4BD3-9A75-AE5AEFEE201F}" destId="{0062244F-5AA7-4BAC-82C1-5E53B58B1D41}" srcOrd="0" destOrd="0" presId="urn:microsoft.com/office/officeart/2005/8/layout/vList4"/>
    <dgm:cxn modelId="{5F6BDAB9-EF13-45DB-939F-298B09400CE5}" type="presParOf" srcId="{A89E4255-8644-4BD3-9A75-AE5AEFEE201F}" destId="{5CBA0D76-999A-480E-ADD9-F59AE51C4690}" srcOrd="1" destOrd="0" presId="urn:microsoft.com/office/officeart/2005/8/layout/vList4"/>
    <dgm:cxn modelId="{8E144FDA-817F-4C7C-BDBE-ED464D3AACB3}" type="presParOf" srcId="{A89E4255-8644-4BD3-9A75-AE5AEFEE201F}" destId="{99BC4B69-5348-47ED-82DD-6062DE15A94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DDB7-1B35-4254-B1C0-26A878153C2D}">
      <dsp:nvSpPr>
        <dsp:cNvPr id="0" name=""/>
        <dsp:cNvSpPr/>
      </dsp:nvSpPr>
      <dsp:spPr>
        <a:xfrm>
          <a:off x="0" y="0"/>
          <a:ext cx="7301846" cy="147796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mj-lt"/>
            </a:rPr>
            <a:t>Getting Employees Involved</a:t>
          </a:r>
          <a:endParaRPr lang="en-US" sz="2000" b="1"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Incentives</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Friendly Competition </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Team Goals and Responsibilities </a:t>
          </a:r>
          <a:endParaRPr lang="en-US" sz="1600" kern="1200" dirty="0">
            <a:latin typeface="+mj-lt"/>
          </a:endParaRPr>
        </a:p>
      </dsp:txBody>
      <dsp:txXfrm>
        <a:off x="1608165" y="0"/>
        <a:ext cx="5693681" cy="1477965"/>
      </dsp:txXfrm>
    </dsp:sp>
    <dsp:sp modelId="{612A7BA3-5478-4DF0-87DC-D468D4E3BAAF}">
      <dsp:nvSpPr>
        <dsp:cNvPr id="0" name=""/>
        <dsp:cNvSpPr/>
      </dsp:nvSpPr>
      <dsp:spPr>
        <a:xfrm>
          <a:off x="147796" y="147796"/>
          <a:ext cx="1460369" cy="11823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632C71-8155-499D-B3C3-92D71724521A}">
      <dsp:nvSpPr>
        <dsp:cNvPr id="0" name=""/>
        <dsp:cNvSpPr/>
      </dsp:nvSpPr>
      <dsp:spPr>
        <a:xfrm>
          <a:off x="0" y="1625762"/>
          <a:ext cx="7301846" cy="147796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mj-lt"/>
            </a:rPr>
            <a:t>Cost of Wellness </a:t>
          </a:r>
          <a:endParaRPr lang="en-US" sz="2000" b="1"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Designed </a:t>
          </a:r>
          <a:r>
            <a:rPr lang="en-US" sz="1600" kern="1200" dirty="0" smtClean="0">
              <a:latin typeface="+mj-lt"/>
            </a:rPr>
            <a:t>and Implemented</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American Lung Association  </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Local Support </a:t>
          </a:r>
          <a:endParaRPr lang="en-US" sz="1600" kern="1200" dirty="0">
            <a:latin typeface="+mj-lt"/>
          </a:endParaRPr>
        </a:p>
      </dsp:txBody>
      <dsp:txXfrm>
        <a:off x="1608165" y="1625762"/>
        <a:ext cx="5693681" cy="1477965"/>
      </dsp:txXfrm>
    </dsp:sp>
    <dsp:sp modelId="{52FAA4D9-F94D-4684-AB4D-C338E388AD77}">
      <dsp:nvSpPr>
        <dsp:cNvPr id="0" name=""/>
        <dsp:cNvSpPr/>
      </dsp:nvSpPr>
      <dsp:spPr>
        <a:xfrm>
          <a:off x="140078" y="1728191"/>
          <a:ext cx="1486290" cy="12231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062244F-5AA7-4BAC-82C1-5E53B58B1D41}">
      <dsp:nvSpPr>
        <dsp:cNvPr id="0" name=""/>
        <dsp:cNvSpPr/>
      </dsp:nvSpPr>
      <dsp:spPr>
        <a:xfrm>
          <a:off x="0" y="3168359"/>
          <a:ext cx="7301846" cy="147796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latin typeface="+mj-lt"/>
            </a:rPr>
            <a:t>Multiple Locations</a:t>
          </a:r>
          <a:endParaRPr lang="en-US" sz="2000" b="1"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Teams by Location</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Compete against other teams </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Newsletters Across all locations </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smtClean="0">
              <a:latin typeface="+mj-lt"/>
            </a:rPr>
            <a:t>Location Leads </a:t>
          </a:r>
          <a:endParaRPr lang="en-US" sz="1600" kern="1200" dirty="0">
            <a:latin typeface="+mj-lt"/>
          </a:endParaRPr>
        </a:p>
      </dsp:txBody>
      <dsp:txXfrm>
        <a:off x="1608165" y="3168359"/>
        <a:ext cx="5693681" cy="1477965"/>
      </dsp:txXfrm>
    </dsp:sp>
    <dsp:sp modelId="{5CBA0D76-999A-480E-ADD9-F59AE51C4690}">
      <dsp:nvSpPr>
        <dsp:cNvPr id="0" name=""/>
        <dsp:cNvSpPr/>
      </dsp:nvSpPr>
      <dsp:spPr>
        <a:xfrm>
          <a:off x="147796" y="3399321"/>
          <a:ext cx="1460369" cy="118237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9" rIns="93155" bIns="46579" numCol="1" anchor="t" anchorCtr="0" compatLnSpc="1">
            <a:prstTxWarp prst="textNoShape">
              <a:avLst/>
            </a:prstTxWarp>
          </a:bodyPr>
          <a:lstStyle>
            <a:lvl1pPr defTabSz="931750">
              <a:buClrTx/>
              <a:buFontTx/>
              <a:buNone/>
              <a:defRPr sz="1200"/>
            </a:lvl1pPr>
          </a:lstStyle>
          <a:p>
            <a:endParaRPr lang="en-US" dirty="0"/>
          </a:p>
        </p:txBody>
      </p:sp>
      <p:sp>
        <p:nvSpPr>
          <p:cNvPr id="31747" name="Rectangle 3"/>
          <p:cNvSpPr>
            <a:spLocks noGrp="1" noChangeArrowheads="1"/>
          </p:cNvSpPr>
          <p:nvPr>
            <p:ph type="dt" idx="1"/>
          </p:nvPr>
        </p:nvSpPr>
        <p:spPr bwMode="auto">
          <a:xfrm>
            <a:off x="3970734" y="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9" rIns="93155" bIns="46579" numCol="1" anchor="t" anchorCtr="0" compatLnSpc="1">
            <a:prstTxWarp prst="textNoShape">
              <a:avLst/>
            </a:prstTxWarp>
          </a:bodyPr>
          <a:lstStyle>
            <a:lvl1pPr algn="r" defTabSz="931750">
              <a:buClrTx/>
              <a:buFontTx/>
              <a:buNone/>
              <a:defRPr sz="1200"/>
            </a:lvl1pPr>
          </a:lstStyle>
          <a:p>
            <a:endParaRPr lang="en-US" dirty="0"/>
          </a:p>
        </p:txBody>
      </p:sp>
      <p:sp>
        <p:nvSpPr>
          <p:cNvPr id="317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701346" y="4416100"/>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9" rIns="93155" bIns="465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1"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9" rIns="93155" bIns="46579" numCol="1" anchor="b" anchorCtr="0" compatLnSpc="1">
            <a:prstTxWarp prst="textNoShape">
              <a:avLst/>
            </a:prstTxWarp>
          </a:bodyPr>
          <a:lstStyle>
            <a:lvl1pPr defTabSz="931750">
              <a:buClrTx/>
              <a:buFontTx/>
              <a:buNone/>
              <a:defRPr sz="1200"/>
            </a:lvl1pPr>
          </a:lstStyle>
          <a:p>
            <a:endParaRPr lang="en-US" dirty="0"/>
          </a:p>
        </p:txBody>
      </p:sp>
      <p:sp>
        <p:nvSpPr>
          <p:cNvPr id="31751" name="Rectangle 7"/>
          <p:cNvSpPr>
            <a:spLocks noGrp="1" noChangeArrowheads="1"/>
          </p:cNvSpPr>
          <p:nvPr>
            <p:ph type="sldNum" sz="quarter" idx="5"/>
          </p:nvPr>
        </p:nvSpPr>
        <p:spPr bwMode="auto">
          <a:xfrm>
            <a:off x="3970734" y="883066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9" rIns="93155" bIns="46579" numCol="1" anchor="b" anchorCtr="0" compatLnSpc="1">
            <a:prstTxWarp prst="textNoShape">
              <a:avLst/>
            </a:prstTxWarp>
          </a:bodyPr>
          <a:lstStyle>
            <a:lvl1pPr algn="r" defTabSz="931750">
              <a:buClrTx/>
              <a:buFontTx/>
              <a:buNone/>
              <a:defRPr sz="1200"/>
            </a:lvl1pPr>
          </a:lstStyle>
          <a:p>
            <a:fld id="{D89C8029-2615-48B3-8049-9A6EA6D64E74}" type="slidenum">
              <a:rPr lang="en-US"/>
              <a:pPr/>
              <a:t>‹#›</a:t>
            </a:fld>
            <a:endParaRPr lang="en-US" dirty="0"/>
          </a:p>
        </p:txBody>
      </p:sp>
    </p:spTree>
    <p:extLst>
      <p:ext uri="{BB962C8B-B14F-4D97-AF65-F5344CB8AC3E}">
        <p14:creationId xmlns:p14="http://schemas.microsoft.com/office/powerpoint/2010/main" val="35970122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8DD53B3-F08D-4731-99DB-708E609AD9B6}" type="slidenum">
              <a:rPr lang="en-US" sz="1300"/>
              <a:pPr eaLnBrk="1" hangingPunct="1">
                <a:defRPr/>
              </a:pPr>
              <a:t>1</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10</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11</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12</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13</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14</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15</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16</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17</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18</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19</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2</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21</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22</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23</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3</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4</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5</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Times New Roman" panose="02020603050405020304" pitchFamily="18" charset="0"/>
                <a:cs typeface="Times New Roman" panose="02020603050405020304" pitchFamily="18" charset="0"/>
              </a:rPr>
              <a:t>Think back on the past 15 years and how much technology has changed our lives. Today, we’re less likely to use travel agents, we can execute trades for stocks and bonds on our own, and we can go shopping at 2 a.m. We can even view a property for sale without leaving the comfort of our home</a:t>
            </a:r>
            <a:endParaRPr lang="en-US" dirty="0" smtClean="0"/>
          </a:p>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6</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7</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8</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1341" eaLnBrk="0" hangingPunct="0">
              <a:defRPr sz="2400">
                <a:solidFill>
                  <a:schemeClr val="tx1"/>
                </a:solidFill>
                <a:latin typeface="Arial" pitchFamily="34" charset="0"/>
                <a:ea typeface="ＭＳ Ｐゴシック" pitchFamily="34" charset="-128"/>
              </a:defRPr>
            </a:lvl1pPr>
            <a:lvl2pPr marL="731574" indent="-281375" defTabSz="911341" eaLnBrk="0" hangingPunct="0">
              <a:defRPr sz="2400">
                <a:solidFill>
                  <a:schemeClr val="tx1"/>
                </a:solidFill>
                <a:latin typeface="Arial" pitchFamily="34" charset="0"/>
                <a:ea typeface="ＭＳ Ｐゴシック" pitchFamily="34" charset="-128"/>
              </a:defRPr>
            </a:lvl2pPr>
            <a:lvl3pPr marL="1125500" indent="-225099" defTabSz="911341" eaLnBrk="0" hangingPunct="0">
              <a:defRPr sz="2400">
                <a:solidFill>
                  <a:schemeClr val="tx1"/>
                </a:solidFill>
                <a:latin typeface="Arial" pitchFamily="34" charset="0"/>
                <a:ea typeface="ＭＳ Ｐゴシック" pitchFamily="34" charset="-128"/>
              </a:defRPr>
            </a:lvl3pPr>
            <a:lvl4pPr marL="1575697" indent="-225099" defTabSz="911341" eaLnBrk="0" hangingPunct="0">
              <a:defRPr sz="2400">
                <a:solidFill>
                  <a:schemeClr val="tx1"/>
                </a:solidFill>
                <a:latin typeface="Arial" pitchFamily="34" charset="0"/>
                <a:ea typeface="ＭＳ Ｐゴシック" pitchFamily="34" charset="-128"/>
              </a:defRPr>
            </a:lvl4pPr>
            <a:lvl5pPr marL="2025898" indent="-225099" defTabSz="911341" eaLnBrk="0" hangingPunct="0">
              <a:defRPr sz="2400">
                <a:solidFill>
                  <a:schemeClr val="tx1"/>
                </a:solidFill>
                <a:latin typeface="Arial" pitchFamily="34" charset="0"/>
                <a:ea typeface="ＭＳ Ｐゴシック" pitchFamily="34" charset="-128"/>
              </a:defRPr>
            </a:lvl5pPr>
            <a:lvl6pPr marL="24760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6pPr>
            <a:lvl7pPr marL="29262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7pPr>
            <a:lvl8pPr marL="33764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8pPr>
            <a:lvl9pPr marL="3826696" indent="-225099" defTabSz="911341" eaLnBrk="0" fontAlgn="base" hangingPunct="0">
              <a:spcBef>
                <a:spcPct val="0"/>
              </a:spcBef>
              <a:spcAft>
                <a:spcPct val="0"/>
              </a:spcAft>
              <a:buClr>
                <a:srgbClr val="0082D1"/>
              </a:buClr>
              <a:buFont typeface="Times" charset="0"/>
              <a:buChar char="•"/>
              <a:defRPr sz="2400">
                <a:solidFill>
                  <a:schemeClr val="tx1"/>
                </a:solidFill>
                <a:latin typeface="Arial" pitchFamily="34" charset="0"/>
                <a:ea typeface="ＭＳ Ｐゴシック" pitchFamily="34" charset="-128"/>
              </a:defRPr>
            </a:lvl9pPr>
          </a:lstStyle>
          <a:p>
            <a:pPr eaLnBrk="1" hangingPunct="1">
              <a:defRPr/>
            </a:pPr>
            <a:fld id="{878ECDD4-7FAF-449A-A154-4C2E6201B322}" type="slidenum">
              <a:rPr lang="en-US" sz="1300"/>
              <a:pPr eaLnBrk="1" hangingPunct="1">
                <a:defRPr/>
              </a:pPr>
              <a:t>9</a:t>
            </a:fld>
            <a:endParaRPr lang="en-US" sz="13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87" name="Picture 67" descr="blue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6613"/>
          </a:xfrm>
          <a:prstGeom prst="rect">
            <a:avLst/>
          </a:prstGeom>
          <a:noFill/>
          <a:extLst>
            <a:ext uri="{909E8E84-426E-40DD-AFC4-6F175D3DCCD1}">
              <a14:hiddenFill xmlns:a14="http://schemas.microsoft.com/office/drawing/2010/main">
                <a:solidFill>
                  <a:srgbClr val="FFFFFF"/>
                </a:solidFill>
              </a14:hiddenFill>
            </a:ext>
          </a:extLst>
        </p:spPr>
      </p:pic>
      <p:sp>
        <p:nvSpPr>
          <p:cNvPr id="5173" name="Rectangle 53"/>
          <p:cNvSpPr>
            <a:spLocks noGrp="1" noChangeArrowheads="1"/>
          </p:cNvSpPr>
          <p:nvPr>
            <p:ph type="ctrTitle" sz="quarter"/>
          </p:nvPr>
        </p:nvSpPr>
        <p:spPr>
          <a:xfrm>
            <a:off x="609600" y="236538"/>
            <a:ext cx="6261100" cy="1181100"/>
          </a:xfrm>
        </p:spPr>
        <p:txBody>
          <a:bodyPr lIns="91440" tIns="45720" rIns="91440" bIns="45720"/>
          <a:lstStyle>
            <a:lvl1pPr defTabSz="777875">
              <a:spcBef>
                <a:spcPct val="20000"/>
              </a:spcBef>
              <a:defRPr sz="2800" b="1">
                <a:latin typeface="Trebuchet MS" pitchFamily="34" charset="0"/>
              </a:defRPr>
            </a:lvl1pPr>
          </a:lstStyle>
          <a:p>
            <a:pPr lvl="0"/>
            <a:r>
              <a:rPr lang="en-US" noProof="0" dirty="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r>
              <a:rPr lang="en-US" dirty="0"/>
              <a:t>Page </a:t>
            </a:r>
            <a:fld id="{12B29114-AF38-4331-BAE9-6D9AB09F4E07}" type="slidenum">
              <a:rPr lang="en-US"/>
              <a:pPr/>
              <a:t>‹#›</a:t>
            </a:fld>
            <a:endParaRPr lang="en-US" dirty="0"/>
          </a:p>
        </p:txBody>
      </p:sp>
    </p:spTree>
    <p:extLst>
      <p:ext uri="{BB962C8B-B14F-4D97-AF65-F5344CB8AC3E}">
        <p14:creationId xmlns:p14="http://schemas.microsoft.com/office/powerpoint/2010/main" val="345720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274638"/>
            <a:ext cx="2047875" cy="5634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2613" y="274638"/>
            <a:ext cx="5991225" cy="5634037"/>
          </a:xfrm>
        </p:spPr>
        <p:txBody>
          <a:bodyPr vert="eaVert"/>
          <a:lstStyle>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4286249" y="6361905"/>
            <a:ext cx="823913" cy="252413"/>
          </a:xfrm>
        </p:spPr>
        <p:txBody>
          <a:bodyPr/>
          <a:lstStyle>
            <a:lvl1pPr>
              <a:defRPr/>
            </a:lvl1pPr>
          </a:lstStyle>
          <a:p>
            <a:r>
              <a:rPr lang="en-US" dirty="0"/>
              <a:t>Page </a:t>
            </a:r>
            <a:fld id="{D85D904D-C9DA-4EB4-951B-FAA34552AE7A}" type="slidenum">
              <a:rPr lang="en-US"/>
              <a:pPr/>
              <a:t>‹#›</a:t>
            </a:fld>
            <a:endParaRPr lang="en-US" dirty="0"/>
          </a:p>
        </p:txBody>
      </p:sp>
    </p:spTree>
    <p:extLst>
      <p:ext uri="{BB962C8B-B14F-4D97-AF65-F5344CB8AC3E}">
        <p14:creationId xmlns:p14="http://schemas.microsoft.com/office/powerpoint/2010/main" val="31836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05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r>
              <a:rPr lang="en-US" dirty="0"/>
              <a:t>Page </a:t>
            </a:r>
            <a:fld id="{E55BCADB-018B-4694-A008-EC0144F361E6}" type="slidenum">
              <a:rPr lang="en-US"/>
              <a:pPr/>
              <a:t>‹#›</a:t>
            </a:fld>
            <a:endParaRPr lang="en-US" dirty="0"/>
          </a:p>
        </p:txBody>
      </p:sp>
    </p:spTree>
    <p:extLst>
      <p:ext uri="{BB962C8B-B14F-4D97-AF65-F5344CB8AC3E}">
        <p14:creationId xmlns:p14="http://schemas.microsoft.com/office/powerpoint/2010/main" val="120456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r>
              <a:rPr lang="en-US" dirty="0"/>
              <a:t>Page </a:t>
            </a:r>
            <a:fld id="{EF4691B7-5800-4CE7-8AD8-4697A5E66CC7}" type="slidenum">
              <a:rPr lang="en-US"/>
              <a:pPr/>
              <a:t>‹#›</a:t>
            </a:fld>
            <a:endParaRPr lang="en-US" dirty="0"/>
          </a:p>
        </p:txBody>
      </p:sp>
    </p:spTree>
    <p:extLst>
      <p:ext uri="{BB962C8B-B14F-4D97-AF65-F5344CB8AC3E}">
        <p14:creationId xmlns:p14="http://schemas.microsoft.com/office/powerpoint/2010/main" val="256615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2613" y="1481138"/>
            <a:ext cx="4019550" cy="4427537"/>
          </a:xfrm>
        </p:spPr>
        <p:txBody>
          <a:bodyPr/>
          <a:lstStyle>
            <a:lvl1pPr>
              <a:defRPr sz="1400"/>
            </a:lvl1pPr>
            <a:lvl2pPr>
              <a:defRPr sz="120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563" y="1481138"/>
            <a:ext cx="4019550" cy="4427537"/>
          </a:xfrm>
        </p:spPr>
        <p:txBody>
          <a:bodyPr/>
          <a:lstStyle>
            <a:lvl1pPr>
              <a:defRPr sz="1400"/>
            </a:lvl1pPr>
            <a:lvl2pPr>
              <a:defRPr sz="120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p:txBody>
          <a:bodyPr/>
          <a:lstStyle>
            <a:lvl1pPr>
              <a:defRPr/>
            </a:lvl1pPr>
          </a:lstStyle>
          <a:p>
            <a:r>
              <a:rPr lang="en-US" dirty="0"/>
              <a:t>Page </a:t>
            </a:r>
            <a:fld id="{A7E88561-22BF-4575-9458-B4C7DAC7850D}" type="slidenum">
              <a:rPr lang="en-US"/>
              <a:pPr/>
              <a:t>‹#›</a:t>
            </a:fld>
            <a:endParaRPr lang="en-US" dirty="0"/>
          </a:p>
        </p:txBody>
      </p:sp>
    </p:spTree>
    <p:extLst>
      <p:ext uri="{BB962C8B-B14F-4D97-AF65-F5344CB8AC3E}">
        <p14:creationId xmlns:p14="http://schemas.microsoft.com/office/powerpoint/2010/main" val="365970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p:txBody>
          <a:bodyPr/>
          <a:lstStyle>
            <a:lvl1pPr>
              <a:defRPr/>
            </a:lvl1pPr>
          </a:lstStyle>
          <a:p>
            <a:r>
              <a:rPr lang="en-US" dirty="0"/>
              <a:t>Page </a:t>
            </a:r>
            <a:fld id="{0DA98BF7-FB0C-4BEB-9F33-D7A767A72DAD}" type="slidenum">
              <a:rPr lang="en-US"/>
              <a:pPr/>
              <a:t>‹#›</a:t>
            </a:fld>
            <a:endParaRPr lang="en-US" dirty="0"/>
          </a:p>
        </p:txBody>
      </p:sp>
    </p:spTree>
    <p:extLst>
      <p:ext uri="{BB962C8B-B14F-4D97-AF65-F5344CB8AC3E}">
        <p14:creationId xmlns:p14="http://schemas.microsoft.com/office/powerpoint/2010/main" val="386682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r>
              <a:rPr lang="en-US" dirty="0"/>
              <a:t>Page </a:t>
            </a:r>
            <a:fld id="{DBE5A1C0-9C28-4851-9A70-594729839442}" type="slidenum">
              <a:rPr lang="en-US"/>
              <a:pPr/>
              <a:t>‹#›</a:t>
            </a:fld>
            <a:endParaRPr lang="en-US" dirty="0"/>
          </a:p>
        </p:txBody>
      </p:sp>
    </p:spTree>
    <p:extLst>
      <p:ext uri="{BB962C8B-B14F-4D97-AF65-F5344CB8AC3E}">
        <p14:creationId xmlns:p14="http://schemas.microsoft.com/office/powerpoint/2010/main" val="52103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r>
              <a:rPr lang="en-US" dirty="0"/>
              <a:t>Page </a:t>
            </a:r>
            <a:fld id="{2604E020-EBC1-4ECD-B5A9-8AEBEF7A55DC}" type="slidenum">
              <a:rPr lang="en-US"/>
              <a:pPr/>
              <a:t>‹#›</a:t>
            </a:fld>
            <a:endParaRPr lang="en-US" dirty="0"/>
          </a:p>
        </p:txBody>
      </p:sp>
    </p:spTree>
    <p:extLst>
      <p:ext uri="{BB962C8B-B14F-4D97-AF65-F5344CB8AC3E}">
        <p14:creationId xmlns:p14="http://schemas.microsoft.com/office/powerpoint/2010/main" val="9344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1"/>
          </p:nvPr>
        </p:nvSpPr>
        <p:spPr/>
        <p:txBody>
          <a:bodyPr/>
          <a:lstStyle>
            <a:lvl1pPr>
              <a:defRPr/>
            </a:lvl1pPr>
          </a:lstStyle>
          <a:p>
            <a:r>
              <a:rPr lang="en-US" dirty="0"/>
              <a:t>Page </a:t>
            </a:r>
            <a:fld id="{65FBE4F3-0477-4ACF-9524-506EECDE8186}" type="slidenum">
              <a:rPr lang="en-US"/>
              <a:pPr/>
              <a:t>‹#›</a:t>
            </a:fld>
            <a:endParaRPr lang="en-US" dirty="0"/>
          </a:p>
        </p:txBody>
      </p:sp>
    </p:spTree>
    <p:extLst>
      <p:ext uri="{BB962C8B-B14F-4D97-AF65-F5344CB8AC3E}">
        <p14:creationId xmlns:p14="http://schemas.microsoft.com/office/powerpoint/2010/main" val="141859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r>
              <a:rPr lang="en-US" dirty="0"/>
              <a:t>Page </a:t>
            </a:r>
            <a:fld id="{7C9C3880-C779-4DD1-B5DD-7409E0CC5F31}" type="slidenum">
              <a:rPr lang="en-US"/>
              <a:pPr/>
              <a:t>‹#›</a:t>
            </a:fld>
            <a:endParaRPr lang="en-US" dirty="0"/>
          </a:p>
        </p:txBody>
      </p:sp>
    </p:spTree>
    <p:extLst>
      <p:ext uri="{BB962C8B-B14F-4D97-AF65-F5344CB8AC3E}">
        <p14:creationId xmlns:p14="http://schemas.microsoft.com/office/powerpoint/2010/main" val="265604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590550" y="274638"/>
            <a:ext cx="7918450"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dirty="0" smtClean="0"/>
              <a:t>Click to edit Master title style</a:t>
            </a:r>
          </a:p>
        </p:txBody>
      </p:sp>
      <p:sp>
        <p:nvSpPr>
          <p:cNvPr id="4163" name="Rectangle 67"/>
          <p:cNvSpPr>
            <a:spLocks noGrp="1" noChangeArrowheads="1"/>
          </p:cNvSpPr>
          <p:nvPr>
            <p:ph type="sldNum" sz="quarter" idx="4"/>
          </p:nvPr>
        </p:nvSpPr>
        <p:spPr bwMode="auto">
          <a:xfrm>
            <a:off x="4277540" y="6361905"/>
            <a:ext cx="8239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FontTx/>
              <a:buNone/>
              <a:defRPr sz="1000">
                <a:solidFill>
                  <a:srgbClr val="003E64"/>
                </a:solidFill>
              </a:defRPr>
            </a:lvl1pPr>
          </a:lstStyle>
          <a:p>
            <a:r>
              <a:rPr lang="en-US" dirty="0"/>
              <a:t>Page </a:t>
            </a:r>
            <a:fld id="{CB8DBAB8-204B-4689-9A28-78D9101EFC4E}" type="slidenum">
              <a:rPr lang="en-US"/>
              <a:pPr/>
              <a:t>‹#›</a:t>
            </a:fld>
            <a:endParaRPr lang="en-US" dirty="0"/>
          </a:p>
        </p:txBody>
      </p:sp>
      <p:grpSp>
        <p:nvGrpSpPr>
          <p:cNvPr id="4173" name="Group 77"/>
          <p:cNvGrpSpPr>
            <a:grpSpLocks/>
          </p:cNvGrpSpPr>
          <p:nvPr/>
        </p:nvGrpSpPr>
        <p:grpSpPr bwMode="auto">
          <a:xfrm flipH="1">
            <a:off x="14288" y="6261100"/>
            <a:ext cx="8966200" cy="1588"/>
            <a:chOff x="112" y="3944"/>
            <a:chExt cx="5648" cy="0"/>
          </a:xfrm>
        </p:grpSpPr>
        <p:sp>
          <p:nvSpPr>
            <p:cNvPr id="4165" name="Line 69"/>
            <p:cNvSpPr>
              <a:spLocks noChangeShapeType="1"/>
            </p:cNvSpPr>
            <p:nvPr userDrawn="1"/>
          </p:nvSpPr>
          <p:spPr bwMode="auto">
            <a:xfrm>
              <a:off x="1416" y="3944"/>
              <a:ext cx="4344"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67" name="Line 71"/>
            <p:cNvSpPr>
              <a:spLocks noChangeShapeType="1"/>
            </p:cNvSpPr>
            <p:nvPr userDrawn="1"/>
          </p:nvSpPr>
          <p:spPr bwMode="auto">
            <a:xfrm>
              <a:off x="112" y="3944"/>
              <a:ext cx="1240" cy="0"/>
            </a:xfrm>
            <a:prstGeom prst="line">
              <a:avLst/>
            </a:prstGeom>
            <a:noFill/>
            <a:ln w="117475"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4179" name="Picture 83" descr="Nielsen_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5625" y="6373813"/>
            <a:ext cx="1060450" cy="374650"/>
          </a:xfrm>
          <a:prstGeom prst="rect">
            <a:avLst/>
          </a:prstGeom>
          <a:noFill/>
          <a:extLst>
            <a:ext uri="{909E8E84-426E-40DD-AFC4-6F175D3DCCD1}">
              <a14:hiddenFill xmlns:a14="http://schemas.microsoft.com/office/drawing/2010/main">
                <a:solidFill>
                  <a:srgbClr val="FFFFFF"/>
                </a:solidFill>
              </a14:hiddenFill>
            </a:ext>
          </a:extLst>
        </p:spPr>
      </p:pic>
      <p:pic>
        <p:nvPicPr>
          <p:cNvPr id="4190" name="Picture 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000" y="1128713"/>
            <a:ext cx="634682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Grp="1" noChangeArrowheads="1"/>
          </p:cNvSpPr>
          <p:nvPr>
            <p:ph type="body" idx="1"/>
          </p:nvPr>
        </p:nvSpPr>
        <p:spPr bwMode="auto">
          <a:xfrm>
            <a:off x="582613" y="1481138"/>
            <a:ext cx="8191500"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lnSpc>
          <a:spcPct val="95000"/>
        </a:lnSpc>
        <a:spcBef>
          <a:spcPct val="0"/>
        </a:spcBef>
        <a:spcAft>
          <a:spcPct val="0"/>
        </a:spcAft>
        <a:defRPr sz="2400">
          <a:solidFill>
            <a:srgbClr val="003E64"/>
          </a:solidFill>
          <a:latin typeface="+mn-lt"/>
          <a:ea typeface="+mj-ea"/>
          <a:cs typeface="+mj-cs"/>
        </a:defRPr>
      </a:lvl1pPr>
      <a:lvl2pPr algn="l" rtl="0" fontAlgn="base">
        <a:lnSpc>
          <a:spcPct val="95000"/>
        </a:lnSpc>
        <a:spcBef>
          <a:spcPct val="0"/>
        </a:spcBef>
        <a:spcAft>
          <a:spcPct val="0"/>
        </a:spcAft>
        <a:defRPr sz="3200">
          <a:solidFill>
            <a:srgbClr val="003E64"/>
          </a:solidFill>
          <a:latin typeface="Arial" charset="0"/>
        </a:defRPr>
      </a:lvl2pPr>
      <a:lvl3pPr algn="l" rtl="0" fontAlgn="base">
        <a:lnSpc>
          <a:spcPct val="95000"/>
        </a:lnSpc>
        <a:spcBef>
          <a:spcPct val="0"/>
        </a:spcBef>
        <a:spcAft>
          <a:spcPct val="0"/>
        </a:spcAft>
        <a:defRPr sz="3200">
          <a:solidFill>
            <a:srgbClr val="003E64"/>
          </a:solidFill>
          <a:latin typeface="Arial" charset="0"/>
        </a:defRPr>
      </a:lvl3pPr>
      <a:lvl4pPr algn="l" rtl="0" fontAlgn="base">
        <a:lnSpc>
          <a:spcPct val="95000"/>
        </a:lnSpc>
        <a:spcBef>
          <a:spcPct val="0"/>
        </a:spcBef>
        <a:spcAft>
          <a:spcPct val="0"/>
        </a:spcAft>
        <a:defRPr sz="3200">
          <a:solidFill>
            <a:srgbClr val="003E64"/>
          </a:solidFill>
          <a:latin typeface="Arial" charset="0"/>
        </a:defRPr>
      </a:lvl4pPr>
      <a:lvl5pPr algn="l" rtl="0" fontAlgn="base">
        <a:lnSpc>
          <a:spcPct val="95000"/>
        </a:lnSpc>
        <a:spcBef>
          <a:spcPct val="0"/>
        </a:spcBef>
        <a:spcAft>
          <a:spcPct val="0"/>
        </a:spcAft>
        <a:defRPr sz="3200">
          <a:solidFill>
            <a:srgbClr val="003E64"/>
          </a:solidFill>
          <a:latin typeface="Arial" charset="0"/>
        </a:defRPr>
      </a:lvl5pPr>
      <a:lvl6pPr marL="457200" algn="l" rtl="0" fontAlgn="base">
        <a:lnSpc>
          <a:spcPct val="95000"/>
        </a:lnSpc>
        <a:spcBef>
          <a:spcPct val="0"/>
        </a:spcBef>
        <a:spcAft>
          <a:spcPct val="0"/>
        </a:spcAft>
        <a:defRPr sz="3200">
          <a:solidFill>
            <a:srgbClr val="003E64"/>
          </a:solidFill>
          <a:latin typeface="Arial" charset="0"/>
        </a:defRPr>
      </a:lvl6pPr>
      <a:lvl7pPr marL="914400" algn="l" rtl="0" fontAlgn="base">
        <a:lnSpc>
          <a:spcPct val="95000"/>
        </a:lnSpc>
        <a:spcBef>
          <a:spcPct val="0"/>
        </a:spcBef>
        <a:spcAft>
          <a:spcPct val="0"/>
        </a:spcAft>
        <a:defRPr sz="3200">
          <a:solidFill>
            <a:srgbClr val="003E64"/>
          </a:solidFill>
          <a:latin typeface="Arial" charset="0"/>
        </a:defRPr>
      </a:lvl7pPr>
      <a:lvl8pPr marL="1371600" algn="l" rtl="0" fontAlgn="base">
        <a:lnSpc>
          <a:spcPct val="95000"/>
        </a:lnSpc>
        <a:spcBef>
          <a:spcPct val="0"/>
        </a:spcBef>
        <a:spcAft>
          <a:spcPct val="0"/>
        </a:spcAft>
        <a:defRPr sz="3200">
          <a:solidFill>
            <a:srgbClr val="003E64"/>
          </a:solidFill>
          <a:latin typeface="Arial" charset="0"/>
        </a:defRPr>
      </a:lvl8pPr>
      <a:lvl9pPr marL="1828800" algn="l" rtl="0" fontAlgn="base">
        <a:lnSpc>
          <a:spcPct val="95000"/>
        </a:lnSpc>
        <a:spcBef>
          <a:spcPct val="0"/>
        </a:spcBef>
        <a:spcAft>
          <a:spcPct val="0"/>
        </a:spcAft>
        <a:defRPr sz="3200">
          <a:solidFill>
            <a:srgbClr val="003E64"/>
          </a:solidFill>
          <a:latin typeface="Arial" charset="0"/>
        </a:defRPr>
      </a:lvl9pPr>
    </p:titleStyle>
    <p:bodyStyle>
      <a:lvl1pPr marL="169863" indent="-169863" algn="l" rtl="0" fontAlgn="base">
        <a:spcBef>
          <a:spcPct val="0"/>
        </a:spcBef>
        <a:spcAft>
          <a:spcPct val="0"/>
        </a:spcAft>
        <a:buClr>
          <a:srgbClr val="0082D1"/>
        </a:buClr>
        <a:buFont typeface="Times" pitchFamily="18" charset="0"/>
        <a:buBlip>
          <a:blip r:embed="rId15"/>
        </a:buBlip>
        <a:defRPr sz="1400">
          <a:solidFill>
            <a:schemeClr val="tx1"/>
          </a:solidFill>
          <a:latin typeface="+mn-lt"/>
          <a:ea typeface="+mn-ea"/>
          <a:cs typeface="+mn-cs"/>
        </a:defRPr>
      </a:lvl1pPr>
      <a:lvl2pPr marL="455613" indent="-171450" algn="l" rtl="0" fontAlgn="base">
        <a:spcBef>
          <a:spcPct val="0"/>
        </a:spcBef>
        <a:spcAft>
          <a:spcPct val="0"/>
        </a:spcAft>
        <a:buClr>
          <a:srgbClr val="0082D1"/>
        </a:buClr>
        <a:buFont typeface="Times" pitchFamily="18" charset="0"/>
        <a:buBlip>
          <a:blip r:embed="rId16"/>
        </a:buBlip>
        <a:defRPr sz="1200">
          <a:solidFill>
            <a:schemeClr val="tx1"/>
          </a:solidFill>
          <a:latin typeface="+mn-lt"/>
        </a:defRPr>
      </a:lvl2pPr>
      <a:lvl3pPr marL="747713" indent="-177800" algn="l" rtl="0" fontAlgn="base">
        <a:spcBef>
          <a:spcPct val="0"/>
        </a:spcBef>
        <a:spcAft>
          <a:spcPct val="0"/>
        </a:spcAft>
        <a:buClr>
          <a:srgbClr val="0082D1"/>
        </a:buClr>
        <a:buFont typeface="Times" pitchFamily="18" charset="0"/>
        <a:buChar char="–"/>
        <a:defRPr sz="1050">
          <a:solidFill>
            <a:schemeClr val="tx1"/>
          </a:solidFill>
          <a:latin typeface="+mn-lt"/>
        </a:defRPr>
      </a:lvl3pPr>
      <a:lvl4pPr marL="1033463" indent="-171450" algn="l" rtl="0" fontAlgn="base">
        <a:spcBef>
          <a:spcPct val="0"/>
        </a:spcBef>
        <a:spcAft>
          <a:spcPct val="0"/>
        </a:spcAft>
        <a:buClr>
          <a:srgbClr val="0082D1"/>
        </a:buClr>
        <a:buFont typeface="Times" pitchFamily="18" charset="0"/>
        <a:buChar char="–"/>
        <a:defRPr sz="1700">
          <a:solidFill>
            <a:schemeClr val="tx1"/>
          </a:solidFill>
          <a:latin typeface="+mj-lt"/>
        </a:defRPr>
      </a:lvl4pPr>
      <a:lvl5pPr marL="1260475" indent="-112713" algn="l" rtl="0" fontAlgn="base">
        <a:spcBef>
          <a:spcPct val="0"/>
        </a:spcBef>
        <a:spcAft>
          <a:spcPct val="0"/>
        </a:spcAft>
        <a:buClr>
          <a:srgbClr val="0082D1"/>
        </a:buClr>
        <a:buFont typeface="Times" pitchFamily="18" charset="0"/>
        <a:buChar char="•"/>
        <a:defRPr sz="1600">
          <a:solidFill>
            <a:schemeClr val="tx1"/>
          </a:solidFill>
          <a:latin typeface="+mj-lt"/>
        </a:defRPr>
      </a:lvl5pPr>
      <a:lvl6pPr marL="1717675" indent="-112713" algn="l" rtl="0" fontAlgn="base">
        <a:spcBef>
          <a:spcPct val="0"/>
        </a:spcBef>
        <a:spcAft>
          <a:spcPct val="0"/>
        </a:spcAft>
        <a:buClr>
          <a:srgbClr val="0082D1"/>
        </a:buClr>
        <a:buFont typeface="Times" pitchFamily="18" charset="0"/>
        <a:buChar char="•"/>
        <a:defRPr sz="1600">
          <a:solidFill>
            <a:schemeClr val="tx1"/>
          </a:solidFill>
          <a:latin typeface="+mj-lt"/>
        </a:defRPr>
      </a:lvl6pPr>
      <a:lvl7pPr marL="2174875" indent="-112713" algn="l" rtl="0" fontAlgn="base">
        <a:spcBef>
          <a:spcPct val="0"/>
        </a:spcBef>
        <a:spcAft>
          <a:spcPct val="0"/>
        </a:spcAft>
        <a:buClr>
          <a:srgbClr val="0082D1"/>
        </a:buClr>
        <a:buFont typeface="Times" pitchFamily="18" charset="0"/>
        <a:buChar char="•"/>
        <a:defRPr sz="1600">
          <a:solidFill>
            <a:schemeClr val="tx1"/>
          </a:solidFill>
          <a:latin typeface="+mj-lt"/>
        </a:defRPr>
      </a:lvl7pPr>
      <a:lvl8pPr marL="2632075" indent="-112713" algn="l" rtl="0" fontAlgn="base">
        <a:spcBef>
          <a:spcPct val="0"/>
        </a:spcBef>
        <a:spcAft>
          <a:spcPct val="0"/>
        </a:spcAft>
        <a:buClr>
          <a:srgbClr val="0082D1"/>
        </a:buClr>
        <a:buFont typeface="Times" pitchFamily="18" charset="0"/>
        <a:buChar char="•"/>
        <a:defRPr sz="1600">
          <a:solidFill>
            <a:schemeClr val="tx1"/>
          </a:solidFill>
          <a:latin typeface="+mj-lt"/>
        </a:defRPr>
      </a:lvl8pPr>
      <a:lvl9pPr marL="3089275" indent="-112713" algn="l" rtl="0" fontAlgn="base">
        <a:spcBef>
          <a:spcPct val="0"/>
        </a:spcBef>
        <a:spcAft>
          <a:spcPct val="0"/>
        </a:spcAft>
        <a:buClr>
          <a:srgbClr val="0082D1"/>
        </a:buClr>
        <a:buFont typeface="Times" pitchFamily="18" charset="0"/>
        <a:buChar char="•"/>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4"/>
          <a:srcRect/>
          <a:stretch>
            <a:fillRect/>
          </a:stretch>
        </p:blipFill>
        <p:spPr bwMode="auto">
          <a:xfrm>
            <a:off x="1383030" y="3428999"/>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649895"/>
            <a:ext cx="8699500" cy="4674143"/>
          </a:xfrm>
        </p:spPr>
        <p:txBody>
          <a:bodyPr/>
          <a:lstStyle/>
          <a:p>
            <a:pPr algn="ctr" eaLnBrk="1" hangingPunct="1">
              <a:defRPr/>
            </a:pPr>
            <a:r>
              <a:rPr lang="en-US" sz="1100" dirty="0" smtClean="0">
                <a:ea typeface="ＭＳ Ｐゴシック" pitchFamily="34" charset="-128"/>
              </a:rPr>
              <a:t/>
            </a:r>
            <a:br>
              <a:rPr lang="en-US" sz="1100" dirty="0" smtClean="0">
                <a:ea typeface="ＭＳ Ｐゴシック" pitchFamily="34" charset="-128"/>
              </a:rPr>
            </a:br>
            <a:r>
              <a:rPr lang="en-US" sz="3200" dirty="0" smtClean="0">
                <a:ea typeface="ＭＳ Ｐゴシック" pitchFamily="34" charset="-128"/>
              </a:rPr>
              <a:t>Florida Public Human Resources Association (FPHRA)</a:t>
            </a:r>
            <a:r>
              <a:rPr lang="en-US" sz="3200" dirty="0" smtClean="0">
                <a:solidFill>
                  <a:srgbClr val="397595"/>
                </a:solidFill>
                <a:ea typeface="ＭＳ Ｐゴシック" pitchFamily="34" charset="-128"/>
              </a:rPr>
              <a:t>       </a:t>
            </a: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Healthcare Solutions</a:t>
            </a:r>
            <a:endParaRPr lang="en-US" i="1" dirty="0" smtClean="0">
              <a:solidFill>
                <a:srgbClr val="388EB2"/>
              </a:solidFill>
              <a:ea typeface="ＭＳ Ｐゴシック" pitchFamily="34" charset="-128"/>
            </a:endParaRPr>
          </a:p>
        </p:txBody>
      </p:sp>
      <p:pic>
        <p:nvPicPr>
          <p:cNvPr id="6" name="Picture 5"/>
          <p:cNvPicPr/>
          <p:nvPr/>
        </p:nvPicPr>
        <p:blipFill>
          <a:blip r:embed="rId5" cstate="print"/>
          <a:srcRect/>
          <a:stretch>
            <a:fillRect/>
          </a:stretch>
        </p:blipFill>
        <p:spPr bwMode="auto">
          <a:xfrm>
            <a:off x="2875158" y="2752554"/>
            <a:ext cx="3610048" cy="1352890"/>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1626581851"/>
              </p:ext>
            </p:extLst>
          </p:nvPr>
        </p:nvGraphicFramePr>
        <p:xfrm>
          <a:off x="4164362" y="3048698"/>
          <a:ext cx="1031640" cy="760601"/>
        </p:xfrm>
        <a:graphic>
          <a:graphicData uri="http://schemas.openxmlformats.org/presentationml/2006/ole">
            <mc:AlternateContent xmlns:mc="http://schemas.openxmlformats.org/markup-compatibility/2006">
              <mc:Choice xmlns:v="urn:schemas-microsoft-com:vml" Requires="v">
                <p:oleObj spid="_x0000_s3129" r:id="rId6" imgW="12742857" imgH="4809524" progId="MSPhotoEd.3">
                  <p:embed/>
                </p:oleObj>
              </mc:Choice>
              <mc:Fallback>
                <p:oleObj r:id="rId6" imgW="12742857" imgH="4809524"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362" y="3048698"/>
                        <a:ext cx="1031640" cy="760601"/>
                      </a:xfrm>
                      <a:prstGeom prst="rect">
                        <a:avLst/>
                      </a:prstGeom>
                      <a:noFill/>
                      <a:ln>
                        <a:noFill/>
                      </a:ln>
                      <a:extLst/>
                    </p:spPr>
                  </p:pic>
                </p:oleObj>
              </mc:Fallback>
            </mc:AlternateContent>
          </a:graphicData>
        </a:graphic>
      </p:graphicFrame>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855" y="715617"/>
            <a:ext cx="1371600" cy="122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52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249455"/>
            <a:ext cx="8699500" cy="5474901"/>
          </a:xfrm>
        </p:spPr>
        <p:txBody>
          <a:bodyPr/>
          <a:lstStyle/>
          <a:p>
            <a:pPr eaLnBrk="1" hangingPunct="1">
              <a:defRPr/>
            </a:pP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We enjoy a remarkable rang of expectations about their health care.  We have come to rely on:</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Free </a:t>
            </a: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choice of physicians</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Autonomy </a:t>
            </a: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and doctrine of informed consent to care</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Belief </a:t>
            </a: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that they can get the best care money can buy</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Resources </a:t>
            </a:r>
            <a: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will be available to pay for that care</a:t>
            </a:r>
            <a:br>
              <a:rPr lang="en-US" sz="2000" b="0"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t/>
            </a:r>
            <a:br>
              <a:rPr lang="en-US" sz="2000" b="0" dirty="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rPr>
            </a:br>
            <a:endParaRPr lang="en-US" sz="2000" b="0" i="1" dirty="0" smtClean="0">
              <a:solidFill>
                <a:schemeClr val="accent4">
                  <a:lumMod val="50000"/>
                </a:schemeClr>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187620" y="787790"/>
            <a:ext cx="7357403" cy="461665"/>
          </a:xfrm>
          <a:prstGeom prst="rect">
            <a:avLst/>
          </a:prstGeom>
          <a:noFill/>
        </p:spPr>
        <p:txBody>
          <a:bodyPr wrap="square" rtlCol="0">
            <a:spAutoFit/>
          </a:bodyPr>
          <a:lstStyle/>
          <a:p>
            <a:pPr>
              <a:buNone/>
            </a:pPr>
            <a:r>
              <a:rPr lang="en-US" b="1" dirty="0" smtClean="0"/>
              <a:t>Access to Health Care</a:t>
            </a:r>
            <a:endParaRPr lang="en-US" b="1" dirty="0"/>
          </a:p>
        </p:txBody>
      </p:sp>
      <p:sp>
        <p:nvSpPr>
          <p:cNvPr id="4" name="TextBox 3"/>
          <p:cNvSpPr txBox="1"/>
          <p:nvPr/>
        </p:nvSpPr>
        <p:spPr>
          <a:xfrm>
            <a:off x="3866322" y="0"/>
            <a:ext cx="5108714" cy="646331"/>
          </a:xfrm>
          <a:prstGeom prst="rect">
            <a:avLst/>
          </a:prstGeom>
          <a:noFill/>
        </p:spPr>
        <p:txBody>
          <a:bodyPr wrap="square" rtlCol="0">
            <a:spAutoFit/>
          </a:bodyPr>
          <a:lstStyle/>
          <a:p>
            <a:pPr>
              <a:buNone/>
            </a:pPr>
            <a:r>
              <a:rPr lang="en-US" sz="3600" dirty="0" smtClean="0">
                <a:solidFill>
                  <a:schemeClr val="accent3">
                    <a:lumMod val="95000"/>
                  </a:schemeClr>
                </a:solidFill>
              </a:rPr>
              <a:t>Consumer Expectations</a:t>
            </a:r>
            <a:endParaRPr lang="en-US" sz="3600" dirty="0">
              <a:solidFill>
                <a:schemeClr val="accent3">
                  <a:lumMod val="95000"/>
                </a:schemeClr>
              </a:solidFill>
            </a:endParaRPr>
          </a:p>
        </p:txBody>
      </p:sp>
    </p:spTree>
    <p:extLst>
      <p:ext uri="{BB962C8B-B14F-4D97-AF65-F5344CB8AC3E}">
        <p14:creationId xmlns:p14="http://schemas.microsoft.com/office/powerpoint/2010/main" val="1613742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249456"/>
            <a:ext cx="8699500" cy="1463928"/>
          </a:xfrm>
        </p:spPr>
        <p:txBody>
          <a:bodyPr/>
          <a:lstStyle/>
          <a:p>
            <a:pPr algn="ctr" eaLnBrk="1" hangingPunct="1">
              <a:defRPr/>
            </a:pPr>
            <a:r>
              <a:rPr lang="en-US" sz="360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Tree>
    <p:extLst>
      <p:ext uri="{BB962C8B-B14F-4D97-AF65-F5344CB8AC3E}">
        <p14:creationId xmlns:p14="http://schemas.microsoft.com/office/powerpoint/2010/main" val="332523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3369365" y="0"/>
            <a:ext cx="5660127" cy="465044"/>
          </a:xfrm>
        </p:spPr>
        <p:txBody>
          <a:bodyPr/>
          <a:lstStyle/>
          <a:p>
            <a:pPr algn="ctr" eaLnBrk="1" hangingPunct="1">
              <a:defRPr/>
            </a:pPr>
            <a:r>
              <a:rPr lang="en-US" sz="360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453" y="1123122"/>
            <a:ext cx="6630503" cy="497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626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3554232" y="0"/>
            <a:ext cx="5500316" cy="629040"/>
          </a:xfrm>
        </p:spPr>
        <p:txBody>
          <a:bodyPr/>
          <a:lstStyle/>
          <a:p>
            <a:pPr eaLnBrk="1" hangingPunct="1">
              <a:defRPr/>
            </a:pPr>
            <a:r>
              <a:rPr lang="en-US" sz="2400" b="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      </a:t>
            </a:r>
            <a:r>
              <a:rPr lang="en-US" sz="320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5" name="TextBox 4"/>
          <p:cNvSpPr txBox="1"/>
          <p:nvPr/>
        </p:nvSpPr>
        <p:spPr>
          <a:xfrm>
            <a:off x="528500" y="810121"/>
            <a:ext cx="8083825" cy="5724644"/>
          </a:xfrm>
          <a:prstGeom prst="rect">
            <a:avLst/>
          </a:prstGeom>
          <a:noFill/>
        </p:spPr>
        <p:txBody>
          <a:bodyPr wrap="square" rtlCol="0">
            <a:spAutoFit/>
          </a:bodyPr>
          <a:lstStyle/>
          <a:p>
            <a:pPr lvl="1" algn="just">
              <a:buNone/>
            </a:pPr>
            <a:r>
              <a:rPr kumimoji="1" lang="en-US" altLang="en-US" sz="2400" b="1" dirty="0" smtClean="0">
                <a:latin typeface="Times New Roman" pitchFamily="18" charset="0"/>
              </a:rPr>
              <a:t>Variety of </a:t>
            </a:r>
            <a:r>
              <a:rPr kumimoji="1" lang="en-US" altLang="en-US" b="1" dirty="0" smtClean="0">
                <a:latin typeface="Times New Roman" pitchFamily="18" charset="0"/>
              </a:rPr>
              <a:t>Programs that are being offered:</a:t>
            </a:r>
            <a:endParaRPr kumimoji="1" lang="en-US" altLang="en-US" sz="2400" b="1" dirty="0">
              <a:latin typeface="Times New Roman" pitchFamily="18" charset="0"/>
            </a:endParaRPr>
          </a:p>
          <a:p>
            <a:pPr lvl="1" algn="just"/>
            <a:endParaRPr lang="en-US" sz="1000" dirty="0" smtClean="0">
              <a:latin typeface="Times New Roman" panose="02020603050405020304" pitchFamily="18" charset="0"/>
              <a:cs typeface="Times New Roman" panose="02020603050405020304" pitchFamily="18" charset="0"/>
            </a:endParaRPr>
          </a:p>
          <a:p>
            <a:pPr lvl="1" algn="just">
              <a:buNone/>
            </a:pPr>
            <a:r>
              <a:rPr lang="en-US" b="1" dirty="0" smtClean="0">
                <a:latin typeface="Times New Roman" panose="02020603050405020304" pitchFamily="18" charset="0"/>
                <a:cs typeface="Times New Roman" panose="02020603050405020304" pitchFamily="18" charset="0"/>
              </a:rPr>
              <a:t>Florida Blue</a:t>
            </a:r>
          </a:p>
          <a:p>
            <a:pPr lvl="2" algn="just">
              <a:buNone/>
            </a:pPr>
            <a:r>
              <a:rPr lang="en-US" dirty="0" smtClean="0">
                <a:latin typeface="Times New Roman" panose="02020603050405020304" pitchFamily="18" charset="0"/>
                <a:cs typeface="Times New Roman" panose="02020603050405020304" pitchFamily="18" charset="0"/>
              </a:rPr>
              <a:t>Fully-insured</a:t>
            </a:r>
          </a:p>
          <a:p>
            <a:pPr lvl="2" algn="just">
              <a:buNone/>
            </a:pPr>
            <a:r>
              <a:rPr lang="en-US" dirty="0" smtClean="0">
                <a:latin typeface="Times New Roman" panose="02020603050405020304" pitchFamily="18" charset="0"/>
                <a:cs typeface="Times New Roman" panose="02020603050405020304" pitchFamily="18" charset="0"/>
              </a:rPr>
              <a:t>Premium Returns</a:t>
            </a:r>
          </a:p>
          <a:p>
            <a:pPr lvl="2" algn="just">
              <a:buNone/>
            </a:pPr>
            <a:r>
              <a:rPr lang="en-US" dirty="0" smtClean="0">
                <a:latin typeface="Times New Roman" panose="02020603050405020304" pitchFamily="18" charset="0"/>
                <a:cs typeface="Times New Roman" panose="02020603050405020304" pitchFamily="18" charset="0"/>
              </a:rPr>
              <a:t>Self-funded</a:t>
            </a:r>
            <a:endParaRPr lang="en-US" dirty="0" smtClean="0">
              <a:latin typeface="Times New Roman" panose="02020603050405020304" pitchFamily="18" charset="0"/>
              <a:cs typeface="Times New Roman" panose="02020603050405020304" pitchFamily="18" charset="0"/>
            </a:endParaRPr>
          </a:p>
          <a:p>
            <a:pPr lvl="1" algn="just">
              <a:buNone/>
            </a:pPr>
            <a:endParaRPr lang="en-US" sz="2400" dirty="0" smtClean="0">
              <a:latin typeface="Times New Roman" panose="02020603050405020304" pitchFamily="18" charset="0"/>
              <a:cs typeface="Times New Roman" panose="02020603050405020304" pitchFamily="18" charset="0"/>
            </a:endParaRPr>
          </a:p>
          <a:p>
            <a:pPr lvl="1" algn="just">
              <a:buNone/>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United HealthCare</a:t>
            </a:r>
          </a:p>
          <a:p>
            <a:pPr lvl="2" algn="just">
              <a:buNone/>
            </a:pPr>
            <a:r>
              <a:rPr lang="en-US" sz="2400" dirty="0">
                <a:latin typeface="Times New Roman" panose="02020603050405020304" pitchFamily="18" charset="0"/>
                <a:cs typeface="Times New Roman" panose="02020603050405020304" pitchFamily="18" charset="0"/>
              </a:rPr>
              <a:t>Fully-insured</a:t>
            </a:r>
          </a:p>
          <a:p>
            <a:pPr lvl="2" algn="just">
              <a:buNone/>
            </a:pPr>
            <a:r>
              <a:rPr lang="en-US" sz="2400" dirty="0">
                <a:latin typeface="Times New Roman" panose="02020603050405020304" pitchFamily="18" charset="0"/>
                <a:cs typeface="Times New Roman" panose="02020603050405020304" pitchFamily="18" charset="0"/>
              </a:rPr>
              <a:t>U-funding (Level-funded) – Limited Distribution</a:t>
            </a:r>
          </a:p>
          <a:p>
            <a:pPr lvl="2" algn="just">
              <a:buNone/>
            </a:pPr>
            <a:r>
              <a:rPr lang="en-US" sz="2400" dirty="0" err="1">
                <a:latin typeface="Times New Roman" panose="02020603050405020304" pitchFamily="18" charset="0"/>
                <a:cs typeface="Times New Roman" panose="02020603050405020304" pitchFamily="18" charset="0"/>
              </a:rPr>
              <a:t>AllSavers</a:t>
            </a:r>
            <a:r>
              <a:rPr lang="en-US" sz="2400" dirty="0">
                <a:latin typeface="Times New Roman" panose="02020603050405020304" pitchFamily="18" charset="0"/>
                <a:cs typeface="Times New Roman" panose="02020603050405020304" pitchFamily="18" charset="0"/>
              </a:rPr>
              <a:t> – Limited </a:t>
            </a:r>
            <a:r>
              <a:rPr lang="en-US" sz="2400" dirty="0" smtClean="0">
                <a:latin typeface="Times New Roman" panose="02020603050405020304" pitchFamily="18" charset="0"/>
                <a:cs typeface="Times New Roman" panose="02020603050405020304" pitchFamily="18" charset="0"/>
              </a:rPr>
              <a:t>Distribution</a:t>
            </a:r>
          </a:p>
          <a:p>
            <a:pPr lvl="2" algn="just">
              <a:buNone/>
            </a:pPr>
            <a:r>
              <a:rPr lang="en-US" dirty="0" smtClean="0">
                <a:latin typeface="Times New Roman" panose="02020603050405020304" pitchFamily="18" charset="0"/>
                <a:cs typeface="Times New Roman" panose="02020603050405020304" pitchFamily="18" charset="0"/>
              </a:rPr>
              <a:t>Self-funded</a:t>
            </a:r>
            <a:endParaRPr lang="en-US" sz="2400" dirty="0" smtClean="0">
              <a:latin typeface="Times New Roman" panose="02020603050405020304" pitchFamily="18" charset="0"/>
              <a:cs typeface="Times New Roman" panose="02020603050405020304" pitchFamily="18" charset="0"/>
            </a:endParaRPr>
          </a:p>
          <a:p>
            <a:pPr lvl="1" algn="just">
              <a:buNone/>
            </a:pPr>
            <a:endParaRPr lang="en-US" sz="1000" dirty="0" smtClean="0">
              <a:latin typeface="Times New Roman" panose="02020603050405020304" pitchFamily="18" charset="0"/>
              <a:cs typeface="Times New Roman" panose="02020603050405020304" pitchFamily="18" charset="0"/>
            </a:endParaRPr>
          </a:p>
          <a:p>
            <a:pPr lvl="1" algn="just">
              <a:buNone/>
            </a:pPr>
            <a:r>
              <a:rPr lang="en-US" sz="2400" b="1" dirty="0" smtClean="0">
                <a:latin typeface="Times New Roman" panose="02020603050405020304" pitchFamily="18" charset="0"/>
                <a:cs typeface="Times New Roman" panose="02020603050405020304" pitchFamily="18" charset="0"/>
              </a:rPr>
              <a:t>Aetna </a:t>
            </a:r>
            <a:endParaRPr lang="en-US" sz="2400" b="1" dirty="0" smtClean="0">
              <a:latin typeface="Times New Roman" panose="02020603050405020304" pitchFamily="18" charset="0"/>
              <a:cs typeface="Times New Roman" panose="02020603050405020304" pitchFamily="18" charset="0"/>
            </a:endParaRPr>
          </a:p>
          <a:p>
            <a:pPr lvl="1" algn="just">
              <a:buNone/>
            </a:pP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Fully insured</a:t>
            </a:r>
          </a:p>
          <a:p>
            <a:pPr lvl="1" algn="just">
              <a:buNone/>
            </a:pPr>
            <a:r>
              <a:rPr lang="en-US" sz="24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elf-funded</a:t>
            </a:r>
            <a:endParaRPr lang="en-US" sz="2400" b="1" dirty="0" smtClean="0">
              <a:latin typeface="Times New Roman" panose="02020603050405020304" pitchFamily="18" charset="0"/>
              <a:cs typeface="Times New Roman" panose="02020603050405020304" pitchFamily="18" charset="0"/>
            </a:endParaRPr>
          </a:p>
          <a:p>
            <a:pPr lvl="1" algn="just">
              <a:buNone/>
            </a:pPr>
            <a:endParaRPr lang="en-US" sz="1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843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3554232" y="0"/>
            <a:ext cx="5500316" cy="629040"/>
          </a:xfrm>
        </p:spPr>
        <p:txBody>
          <a:bodyPr/>
          <a:lstStyle/>
          <a:p>
            <a:pPr eaLnBrk="1" hangingPunct="1">
              <a:defRPr/>
            </a:pPr>
            <a:r>
              <a:rPr lang="en-US" sz="2400" b="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      </a:t>
            </a:r>
            <a:r>
              <a:rPr lang="en-US" sz="320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5" name="TextBox 4"/>
          <p:cNvSpPr txBox="1"/>
          <p:nvPr/>
        </p:nvSpPr>
        <p:spPr>
          <a:xfrm>
            <a:off x="528500" y="810121"/>
            <a:ext cx="8083825" cy="3877985"/>
          </a:xfrm>
          <a:prstGeom prst="rect">
            <a:avLst/>
          </a:prstGeom>
          <a:noFill/>
        </p:spPr>
        <p:txBody>
          <a:bodyPr wrap="square" rtlCol="0">
            <a:spAutoFit/>
          </a:bodyPr>
          <a:lstStyle/>
          <a:p>
            <a:pPr lvl="1" algn="just">
              <a:buNone/>
            </a:pPr>
            <a:r>
              <a:rPr kumimoji="1" lang="en-US" altLang="en-US" sz="2400" b="1" dirty="0" smtClean="0">
                <a:latin typeface="Times New Roman" pitchFamily="18" charset="0"/>
              </a:rPr>
              <a:t>Programs continued</a:t>
            </a:r>
            <a:r>
              <a:rPr kumimoji="1" lang="en-US" altLang="en-US" b="1" dirty="0" smtClean="0">
                <a:latin typeface="Times New Roman" pitchFamily="18" charset="0"/>
              </a:rPr>
              <a:t>:</a:t>
            </a:r>
            <a:endParaRPr kumimoji="1" lang="en-US" altLang="en-US" sz="2400" b="1" dirty="0">
              <a:latin typeface="Times New Roman" pitchFamily="18" charset="0"/>
            </a:endParaRPr>
          </a:p>
          <a:p>
            <a:pPr lvl="1" algn="just"/>
            <a:endParaRPr lang="en-US" sz="1000" dirty="0" smtClean="0">
              <a:latin typeface="Times New Roman" panose="02020603050405020304" pitchFamily="18" charset="0"/>
              <a:cs typeface="Times New Roman" panose="02020603050405020304" pitchFamily="18" charset="0"/>
            </a:endParaRPr>
          </a:p>
          <a:p>
            <a:pPr lvl="1" algn="just">
              <a:buNone/>
            </a:pPr>
            <a:endParaRPr lang="en-US" sz="1000" dirty="0" smtClean="0">
              <a:latin typeface="Times New Roman" panose="02020603050405020304" pitchFamily="18" charset="0"/>
              <a:cs typeface="Times New Roman" panose="02020603050405020304" pitchFamily="18" charset="0"/>
            </a:endParaRPr>
          </a:p>
          <a:p>
            <a:pPr lvl="1" algn="just">
              <a:buNone/>
            </a:pPr>
            <a:r>
              <a:rPr lang="en-US" b="1" dirty="0" smtClean="0">
                <a:latin typeface="Times New Roman" panose="02020603050405020304" pitchFamily="18" charset="0"/>
                <a:cs typeface="Times New Roman" panose="02020603050405020304" pitchFamily="18" charset="0"/>
              </a:rPr>
              <a:t>Cigna</a:t>
            </a:r>
          </a:p>
          <a:p>
            <a:pPr lvl="1"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Fully-insured</a:t>
            </a:r>
          </a:p>
          <a:p>
            <a:pPr lvl="1" algn="just">
              <a:buNone/>
            </a:pPr>
            <a:r>
              <a:rPr lang="en-US" dirty="0" smtClean="0">
                <a:latin typeface="Times New Roman" panose="02020603050405020304" pitchFamily="18" charset="0"/>
                <a:cs typeface="Times New Roman" panose="02020603050405020304" pitchFamily="18" charset="0"/>
              </a:rPr>
              <a:t>	Level-funded</a:t>
            </a:r>
          </a:p>
          <a:p>
            <a:pPr lvl="1"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Self-funded</a:t>
            </a:r>
          </a:p>
          <a:p>
            <a:pPr lvl="1" algn="just">
              <a:buNone/>
            </a:pP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lgn="just">
              <a:buNone/>
            </a:pPr>
            <a:r>
              <a:rPr lang="en-US" b="1" dirty="0" smtClean="0">
                <a:latin typeface="Times New Roman" panose="02020603050405020304" pitchFamily="18" charset="0"/>
                <a:cs typeface="Times New Roman" panose="02020603050405020304" pitchFamily="18" charset="0"/>
              </a:rPr>
              <a:t>Heritage </a:t>
            </a:r>
            <a:r>
              <a:rPr lang="en-US" b="1" dirty="0">
                <a:latin typeface="Times New Roman" panose="02020603050405020304" pitchFamily="18" charset="0"/>
                <a:cs typeface="Times New Roman" panose="02020603050405020304" pitchFamily="18" charset="0"/>
              </a:rPr>
              <a:t>Consultants</a:t>
            </a:r>
          </a:p>
          <a:p>
            <a:pPr lvl="2" algn="just">
              <a:buNone/>
            </a:pPr>
            <a:r>
              <a:rPr lang="en-US" dirty="0">
                <a:latin typeface="Times New Roman" panose="02020603050405020304" pitchFamily="18" charset="0"/>
                <a:cs typeface="Times New Roman" panose="02020603050405020304" pitchFamily="18" charset="0"/>
              </a:rPr>
              <a:t>Level-funded </a:t>
            </a:r>
            <a:r>
              <a:rPr lang="en-US" dirty="0" smtClean="0">
                <a:latin typeface="Times New Roman" panose="02020603050405020304" pitchFamily="18" charset="0"/>
                <a:cs typeface="Times New Roman" panose="02020603050405020304" pitchFamily="18" charset="0"/>
              </a:rPr>
              <a:t>program</a:t>
            </a:r>
          </a:p>
          <a:p>
            <a:pPr lvl="2" algn="just">
              <a:buNone/>
            </a:pPr>
            <a:r>
              <a:rPr lang="en-US" dirty="0" smtClean="0">
                <a:latin typeface="Times New Roman" panose="02020603050405020304" pitchFamily="18" charset="0"/>
                <a:cs typeface="Times New Roman" panose="02020603050405020304" pitchFamily="18" charset="0"/>
              </a:rPr>
              <a:t>Self-funded program</a:t>
            </a:r>
          </a:p>
          <a:p>
            <a:pPr lvl="2" algn="just">
              <a:buNone/>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399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3554232" y="0"/>
            <a:ext cx="5500316" cy="629040"/>
          </a:xfrm>
        </p:spPr>
        <p:txBody>
          <a:bodyPr/>
          <a:lstStyle/>
          <a:p>
            <a:pPr eaLnBrk="1" hangingPunct="1">
              <a:defRPr/>
            </a:pPr>
            <a:r>
              <a:rPr lang="en-US" sz="2400" b="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      </a:t>
            </a:r>
            <a:r>
              <a:rPr lang="en-US" sz="320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5" name="TextBox 4"/>
          <p:cNvSpPr txBox="1"/>
          <p:nvPr/>
        </p:nvSpPr>
        <p:spPr>
          <a:xfrm>
            <a:off x="824948" y="920025"/>
            <a:ext cx="7649264" cy="461665"/>
          </a:xfrm>
          <a:prstGeom prst="rect">
            <a:avLst/>
          </a:prstGeom>
          <a:noFill/>
        </p:spPr>
        <p:txBody>
          <a:bodyPr wrap="square" rtlCol="0">
            <a:spAutoFit/>
          </a:bodyPr>
          <a:lstStyle/>
          <a:p>
            <a:pPr lvl="1">
              <a:buNone/>
            </a:pPr>
            <a:r>
              <a:rPr lang="en-US" b="1" dirty="0" smtClean="0">
                <a:latin typeface="Times New Roman" panose="02020603050405020304" pitchFamily="18" charset="0"/>
                <a:cs typeface="Times New Roman" panose="02020603050405020304" pitchFamily="18" charset="0"/>
              </a:rPr>
              <a:t> </a:t>
            </a:r>
            <a:endParaRPr lang="en-US" sz="1400" b="1" dirty="0"/>
          </a:p>
        </p:txBody>
      </p:sp>
      <p:sp>
        <p:nvSpPr>
          <p:cNvPr id="7" name="TextBox 1"/>
          <p:cNvSpPr txBox="1"/>
          <p:nvPr/>
        </p:nvSpPr>
        <p:spPr>
          <a:xfrm>
            <a:off x="220663" y="1864519"/>
            <a:ext cx="8699500" cy="400050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sz="1200" b="1" i="1" u="sng" dirty="0">
                <a:latin typeface="Georgia" panose="02040502050405020303" pitchFamily="18" charset="0"/>
              </a:rPr>
              <a:t>Our Self – Funded Consortium Model </a:t>
            </a:r>
            <a:r>
              <a:rPr lang="en-US" sz="1200" dirty="0">
                <a:latin typeface="Georgia" panose="02040502050405020303" pitchFamily="18" charset="0"/>
              </a:rPr>
              <a:t>is a method of financing group health insurance benefits that enables groups to leverage their collective purchasing power in a safe and secure environment resulting in:</a:t>
            </a:r>
          </a:p>
          <a:p>
            <a:pPr>
              <a:defRPr/>
            </a:pPr>
            <a:endParaRPr lang="en-US" sz="1200" b="1" dirty="0">
              <a:latin typeface="Georgia" panose="02040502050405020303" pitchFamily="18" charset="0"/>
            </a:endParaRPr>
          </a:p>
          <a:p>
            <a:pPr>
              <a:defRPr/>
            </a:pPr>
            <a:r>
              <a:rPr lang="en-US" sz="1200" b="1" u="sng" dirty="0">
                <a:latin typeface="Georgia" panose="02040502050405020303" pitchFamily="18" charset="0"/>
              </a:rPr>
              <a:t>Savings:</a:t>
            </a:r>
            <a:r>
              <a:rPr lang="en-US" sz="1200" b="1" dirty="0">
                <a:latin typeface="Georgia" panose="02040502050405020303" pitchFamily="18" charset="0"/>
              </a:rPr>
              <a:t> </a:t>
            </a:r>
            <a:r>
              <a:rPr lang="en-US" sz="1200" dirty="0">
                <a:latin typeface="Georgia" panose="02040502050405020303" pitchFamily="18" charset="0"/>
              </a:rPr>
              <a:t>Retain premium dollars that typically go to the insurance carrier, save up to 50% on your administrative costs, reduce state premium taxes and ACA taxes and achieve savings from initiatives that control claim costs.</a:t>
            </a:r>
          </a:p>
          <a:p>
            <a:pPr>
              <a:defRPr/>
            </a:pPr>
            <a:endParaRPr lang="en-US" sz="1200" dirty="0">
              <a:latin typeface="Georgia" panose="02040502050405020303" pitchFamily="18" charset="0"/>
            </a:endParaRPr>
          </a:p>
          <a:p>
            <a:pPr>
              <a:defRPr/>
            </a:pPr>
            <a:r>
              <a:rPr lang="en-US" sz="1200" b="1" u="sng" dirty="0">
                <a:latin typeface="Georgia" panose="02040502050405020303" pitchFamily="18" charset="0"/>
              </a:rPr>
              <a:t>Control:</a:t>
            </a:r>
            <a:r>
              <a:rPr lang="en-US" sz="1200" b="1" dirty="0">
                <a:latin typeface="Georgia" panose="02040502050405020303" pitchFamily="18" charset="0"/>
              </a:rPr>
              <a:t>  </a:t>
            </a:r>
            <a:r>
              <a:rPr lang="en-US" sz="1200" dirty="0">
                <a:latin typeface="Georgia" panose="02040502050405020303" pitchFamily="18" charset="0"/>
              </a:rPr>
              <a:t>Maintain current benefits, claim risk is well defined and limited, no potential for cash calls or year-end assessments, know your pricing and renewals are set appropriately by actuaries that </a:t>
            </a:r>
            <a:r>
              <a:rPr lang="en-US" sz="1200" i="1" dirty="0">
                <a:latin typeface="Georgia" panose="02040502050405020303" pitchFamily="18" charset="0"/>
              </a:rPr>
              <a:t>work for you</a:t>
            </a:r>
            <a:r>
              <a:rPr lang="en-US" sz="1200" dirty="0">
                <a:latin typeface="Georgia" panose="02040502050405020303" pitchFamily="18" charset="0"/>
              </a:rPr>
              <a:t>.</a:t>
            </a:r>
          </a:p>
          <a:p>
            <a:pPr>
              <a:defRPr/>
            </a:pPr>
            <a:endParaRPr lang="en-US" sz="1200" b="1" dirty="0">
              <a:latin typeface="Georgia" panose="02040502050405020303" pitchFamily="18" charset="0"/>
            </a:endParaRPr>
          </a:p>
          <a:p>
            <a:pPr>
              <a:defRPr/>
            </a:pPr>
            <a:r>
              <a:rPr lang="en-US" sz="1200" b="1" u="sng" dirty="0">
                <a:latin typeface="Georgia" panose="02040502050405020303" pitchFamily="18" charset="0"/>
              </a:rPr>
              <a:t>Transparency:</a:t>
            </a:r>
            <a:r>
              <a:rPr lang="en-US" sz="1200" dirty="0">
                <a:latin typeface="Georgia" panose="02040502050405020303" pitchFamily="18" charset="0"/>
              </a:rPr>
              <a:t> Know where every dollar is spent for claims, administration and insurance protection, learn what is causing your claim utilization through detailed claim data, receive a full accounting of the performance of your plan and know how your rates are developed and what’s driving your next renewal.</a:t>
            </a:r>
          </a:p>
          <a:p>
            <a:pPr>
              <a:defRPr/>
            </a:pPr>
            <a:endParaRPr lang="en-US" sz="1200" b="1" u="sng" dirty="0">
              <a:latin typeface="Georgia" panose="02040502050405020303" pitchFamily="18" charset="0"/>
            </a:endParaRPr>
          </a:p>
          <a:p>
            <a:pPr>
              <a:defRPr/>
            </a:pPr>
            <a:r>
              <a:rPr lang="en-US" sz="1200" b="1" u="sng" dirty="0">
                <a:latin typeface="Georgia" panose="02040502050405020303" pitchFamily="18" charset="0"/>
              </a:rPr>
              <a:t>Protection: </a:t>
            </a:r>
            <a:r>
              <a:rPr lang="en-US" sz="1200" dirty="0">
                <a:latin typeface="Georgia" panose="02040502050405020303" pitchFamily="18" charset="0"/>
              </a:rPr>
              <a:t> has a cap on your claim liability, a fixed monthly budget amount based on enrollment, no lasering at renewal, and significant protection when experiencing a “bad” claim year.</a:t>
            </a:r>
          </a:p>
          <a:p>
            <a:pPr>
              <a:defRPr/>
            </a:pPr>
            <a:endParaRPr lang="en-US" sz="1200" b="1" u="sng" dirty="0">
              <a:latin typeface="Georgia" panose="02040502050405020303" pitchFamily="18" charset="0"/>
            </a:endParaRPr>
          </a:p>
          <a:p>
            <a:pPr>
              <a:defRPr/>
            </a:pPr>
            <a:r>
              <a:rPr lang="en-US" sz="1200" b="1" u="sng" dirty="0">
                <a:latin typeface="Georgia" panose="02040502050405020303" pitchFamily="18" charset="0"/>
              </a:rPr>
              <a:t>Connect Care 3: </a:t>
            </a:r>
            <a:r>
              <a:rPr lang="en-US" sz="1200" dirty="0">
                <a:latin typeface="Georgia" panose="02040502050405020303" pitchFamily="18" charset="0"/>
              </a:rPr>
              <a:t> Nurse navigation services and support, medical treatment options and provider research and analysis, patient advocacy, hands on patient interaction, wellness program development, HR Answers available for assistance with human resources related inquiries, HR connection to assist in delivering benefits information to employees.</a:t>
            </a:r>
            <a:endParaRPr lang="en-US" sz="1200" b="1" u="sng" dirty="0">
              <a:latin typeface="Georgia" panose="02040502050405020303" pitchFamily="18" charset="0"/>
            </a:endParaRPr>
          </a:p>
          <a:p>
            <a:pPr>
              <a:defRPr/>
            </a:pPr>
            <a:endParaRPr lang="en-US" sz="1200" b="1" dirty="0">
              <a:solidFill>
                <a:schemeClr val="accent4">
                  <a:lumMod val="50000"/>
                </a:schemeClr>
              </a:solidFill>
              <a:latin typeface="Georgia" panose="02040502050405020303" pitchFamily="18" charset="0"/>
            </a:endParaRPr>
          </a:p>
          <a:p>
            <a:pPr>
              <a:defRPr/>
            </a:pPr>
            <a:endParaRPr lang="en-US" sz="1400" b="1" dirty="0">
              <a:solidFill>
                <a:srgbClr val="002060"/>
              </a:solidFill>
              <a:latin typeface="Georgia" panose="02040502050405020303" pitchFamily="18" charset="0"/>
            </a:endParaRPr>
          </a:p>
        </p:txBody>
      </p:sp>
      <p:pic>
        <p:nvPicPr>
          <p:cNvPr id="8" name="Picture 7" descr="PRIA 1 inch copy"/>
          <p:cNvPicPr/>
          <p:nvPr/>
        </p:nvPicPr>
        <p:blipFill>
          <a:blip r:embed="rId4"/>
          <a:srcRect/>
          <a:stretch>
            <a:fillRect/>
          </a:stretch>
        </p:blipFill>
        <p:spPr bwMode="auto">
          <a:xfrm>
            <a:off x="390387" y="73888"/>
            <a:ext cx="1803400" cy="846137"/>
          </a:xfrm>
          <a:prstGeom prst="rect">
            <a:avLst/>
          </a:prstGeom>
          <a:ln>
            <a:noFill/>
          </a:ln>
          <a:effectLst>
            <a:outerShdw blurRad="190500" algn="tl" rotWithShape="0">
              <a:srgbClr val="000000">
                <a:alpha val="70000"/>
              </a:srgbClr>
            </a:outerShdw>
          </a:effectLst>
        </p:spPr>
      </p:pic>
      <p:sp>
        <p:nvSpPr>
          <p:cNvPr id="9" name="Rectangle 8"/>
          <p:cNvSpPr>
            <a:spLocks noGrp="1" noChangeArrowheads="1"/>
          </p:cNvSpPr>
          <p:nvPr/>
        </p:nvSpPr>
        <p:spPr>
          <a:xfrm>
            <a:off x="688181" y="705321"/>
            <a:ext cx="8229600" cy="1069975"/>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ctr" eaLnBrk="1" fontAlgn="auto" hangingPunct="1">
              <a:spcAft>
                <a:spcPts val="0"/>
              </a:spcAft>
              <a:buNone/>
              <a:defRPr/>
            </a:pPr>
            <a:r>
              <a:rPr lang="en-US" sz="1000" dirty="0" smtClean="0">
                <a:solidFill>
                  <a:srgbClr val="002060"/>
                </a:solidFill>
                <a:latin typeface="Georgia" panose="02040502050405020303" pitchFamily="18" charset="0"/>
                <a:ea typeface="ＭＳ Ｐゴシック" pitchFamily="34" charset="-128"/>
              </a:rPr>
              <a:t>                                 </a:t>
            </a:r>
            <a:r>
              <a:rPr lang="en-US" sz="2000" b="1" dirty="0" smtClean="0">
                <a:solidFill>
                  <a:srgbClr val="00335B"/>
                </a:solidFill>
                <a:latin typeface="Georgia" panose="02040502050405020303" pitchFamily="18" charset="0"/>
                <a:ea typeface="ＭＳ Ｐゴシック" pitchFamily="34" charset="-128"/>
              </a:rPr>
              <a:t>Florida Government Healthcare Solutions</a:t>
            </a:r>
            <a:r>
              <a:rPr lang="en-US" sz="1800" b="1" dirty="0" smtClean="0">
                <a:solidFill>
                  <a:srgbClr val="00335B"/>
                </a:solidFill>
                <a:latin typeface="Georgia" panose="02040502050405020303" pitchFamily="18" charset="0"/>
                <a:ea typeface="ＭＳ Ｐゴシック" pitchFamily="34" charset="-128"/>
              </a:rPr>
              <a:t/>
            </a:r>
            <a:br>
              <a:rPr lang="en-US" sz="1800" b="1" dirty="0" smtClean="0">
                <a:solidFill>
                  <a:srgbClr val="00335B"/>
                </a:solidFill>
                <a:latin typeface="Georgia" panose="02040502050405020303" pitchFamily="18" charset="0"/>
                <a:ea typeface="ＭＳ Ｐゴシック" pitchFamily="34" charset="-128"/>
              </a:rPr>
            </a:br>
            <a:r>
              <a:rPr lang="en-US" sz="1000" b="1" dirty="0" smtClean="0">
                <a:solidFill>
                  <a:srgbClr val="00335B"/>
                </a:solidFill>
                <a:latin typeface="Georgia" panose="02040502050405020303" pitchFamily="18" charset="0"/>
                <a:ea typeface="ＭＳ Ｐゴシック" pitchFamily="34" charset="-128"/>
              </a:rPr>
              <a:t/>
            </a:r>
            <a:br>
              <a:rPr lang="en-US" sz="1000" b="1" dirty="0" smtClean="0">
                <a:solidFill>
                  <a:srgbClr val="00335B"/>
                </a:solidFill>
                <a:latin typeface="Georgia" panose="02040502050405020303" pitchFamily="18" charset="0"/>
                <a:ea typeface="ＭＳ Ｐゴシック" pitchFamily="34" charset="-128"/>
              </a:rPr>
            </a:br>
            <a:r>
              <a:rPr lang="en-US" sz="1200" i="1" u="sng" dirty="0" smtClean="0">
                <a:solidFill>
                  <a:srgbClr val="00335B"/>
                </a:solidFill>
                <a:latin typeface="Georgia" panose="02040502050405020303" pitchFamily="18" charset="0"/>
                <a:ea typeface="ＭＳ Ｐゴシック" pitchFamily="34" charset="-128"/>
              </a:rPr>
              <a:t>A Joint Brown &amp; Brown / Benecon Venture</a:t>
            </a:r>
          </a:p>
        </p:txBody>
      </p:sp>
    </p:spTree>
    <p:extLst>
      <p:ext uri="{BB962C8B-B14F-4D97-AF65-F5344CB8AC3E}">
        <p14:creationId xmlns:p14="http://schemas.microsoft.com/office/powerpoint/2010/main" val="3062470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3554232" y="0"/>
            <a:ext cx="5500316" cy="629040"/>
          </a:xfrm>
        </p:spPr>
        <p:txBody>
          <a:bodyPr/>
          <a:lstStyle/>
          <a:p>
            <a:pPr eaLnBrk="1" hangingPunct="1">
              <a:defRPr/>
            </a:pPr>
            <a:r>
              <a:rPr lang="en-US" sz="2400" b="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      </a:t>
            </a:r>
            <a:r>
              <a:rPr lang="en-US" sz="3200" dirty="0" smtClean="0">
                <a:solidFill>
                  <a:schemeClr val="accent3"/>
                </a:solidFill>
                <a:latin typeface="Times New Roman" panose="02020603050405020304" pitchFamily="18" charset="0"/>
                <a:ea typeface="ＭＳ Ｐゴシック" pitchFamily="34" charset="-128"/>
                <a:cs typeface="Times New Roman" panose="02020603050405020304" pitchFamily="18" charset="0"/>
              </a:rPr>
              <a:t>Health Insurance Programs</a:t>
            </a:r>
            <a: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5" name="TextBox 4"/>
          <p:cNvSpPr txBox="1"/>
          <p:nvPr/>
        </p:nvSpPr>
        <p:spPr>
          <a:xfrm>
            <a:off x="824948" y="920025"/>
            <a:ext cx="7649264" cy="461665"/>
          </a:xfrm>
          <a:prstGeom prst="rect">
            <a:avLst/>
          </a:prstGeom>
          <a:noFill/>
        </p:spPr>
        <p:txBody>
          <a:bodyPr wrap="square" rtlCol="0">
            <a:spAutoFit/>
          </a:bodyPr>
          <a:lstStyle/>
          <a:p>
            <a:pPr lvl="1">
              <a:buNone/>
            </a:pPr>
            <a:r>
              <a:rPr lang="en-US" b="1" dirty="0" smtClean="0">
                <a:latin typeface="Times New Roman" panose="02020603050405020304" pitchFamily="18" charset="0"/>
                <a:cs typeface="Times New Roman" panose="02020603050405020304" pitchFamily="18" charset="0"/>
              </a:rPr>
              <a:t> </a:t>
            </a:r>
            <a:endParaRPr lang="en-US" sz="1400" b="1" dirty="0"/>
          </a:p>
        </p:txBody>
      </p:sp>
      <p:pic>
        <p:nvPicPr>
          <p:cNvPr id="8" name="Picture 7" descr="PRIA 1 inch copy"/>
          <p:cNvPicPr/>
          <p:nvPr/>
        </p:nvPicPr>
        <p:blipFill>
          <a:blip r:embed="rId4"/>
          <a:srcRect/>
          <a:stretch>
            <a:fillRect/>
          </a:stretch>
        </p:blipFill>
        <p:spPr bwMode="auto">
          <a:xfrm>
            <a:off x="390387" y="73888"/>
            <a:ext cx="1803400" cy="846137"/>
          </a:xfrm>
          <a:prstGeom prst="rect">
            <a:avLst/>
          </a:prstGeom>
          <a:ln>
            <a:noFill/>
          </a:ln>
          <a:effectLst>
            <a:outerShdw blurRad="190500" algn="tl" rotWithShape="0">
              <a:srgbClr val="000000">
                <a:alpha val="70000"/>
              </a:srgbClr>
            </a:outerShdw>
          </a:effectLst>
        </p:spPr>
      </p:pic>
      <p:sp>
        <p:nvSpPr>
          <p:cNvPr id="9" name="Rectangle 8"/>
          <p:cNvSpPr>
            <a:spLocks noGrp="1" noChangeArrowheads="1"/>
          </p:cNvSpPr>
          <p:nvPr/>
        </p:nvSpPr>
        <p:spPr>
          <a:xfrm>
            <a:off x="390387" y="1149766"/>
            <a:ext cx="8229600" cy="1069975"/>
          </a:xfrm>
          <a:prstGeom prst="rect">
            <a:avLst/>
          </a:prstGeom>
        </p:spPr>
        <p:txBody>
          <a:bodyPr vert="horz" lIns="91440" tIns="45720" rIns="91440" bIns="45720" rtlCol="0" anchor="ctr">
            <a:normAutofit fontScale="92500" lnSpcReduction="20000"/>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ctr" eaLnBrk="1" fontAlgn="auto" hangingPunct="1">
              <a:spcAft>
                <a:spcPts val="0"/>
              </a:spcAft>
              <a:defRPr/>
            </a:pPr>
            <a:r>
              <a:rPr lang="en-US" sz="1000" dirty="0" smtClean="0">
                <a:solidFill>
                  <a:srgbClr val="002060"/>
                </a:solidFill>
                <a:latin typeface="Georgia" panose="02040502050405020303" pitchFamily="18" charset="0"/>
                <a:ea typeface="ＭＳ Ｐゴシック" pitchFamily="34" charset="-128"/>
              </a:rPr>
              <a:t/>
            </a:r>
            <a:br>
              <a:rPr lang="en-US" sz="1000" dirty="0" smtClean="0">
                <a:solidFill>
                  <a:srgbClr val="002060"/>
                </a:solidFill>
                <a:latin typeface="Georgia" panose="02040502050405020303" pitchFamily="18" charset="0"/>
                <a:ea typeface="ＭＳ Ｐゴシック" pitchFamily="34" charset="-128"/>
              </a:rPr>
            </a:br>
            <a:r>
              <a:rPr lang="en-US" sz="1000" dirty="0" smtClean="0">
                <a:solidFill>
                  <a:srgbClr val="002060"/>
                </a:solidFill>
                <a:latin typeface="Georgia" panose="02040502050405020303" pitchFamily="18" charset="0"/>
                <a:ea typeface="ＭＳ Ｐゴシック" pitchFamily="34" charset="-128"/>
              </a:rPr>
              <a:t>                                 </a:t>
            </a:r>
            <a:r>
              <a:rPr lang="en-US" sz="2000" b="1" dirty="0" smtClean="0">
                <a:solidFill>
                  <a:srgbClr val="00335B"/>
                </a:solidFill>
                <a:latin typeface="Georgia" panose="02040502050405020303" pitchFamily="18" charset="0"/>
                <a:ea typeface="ＭＳ Ｐゴシック" pitchFamily="34" charset="-128"/>
              </a:rPr>
              <a:t>Florida Government Healthcare Solutions</a:t>
            </a:r>
            <a:r>
              <a:rPr lang="en-US" sz="1800" b="1" dirty="0" smtClean="0">
                <a:solidFill>
                  <a:srgbClr val="00335B"/>
                </a:solidFill>
                <a:latin typeface="Georgia" panose="02040502050405020303" pitchFamily="18" charset="0"/>
                <a:ea typeface="ＭＳ Ｐゴシック" pitchFamily="34" charset="-128"/>
              </a:rPr>
              <a:t/>
            </a:r>
            <a:br>
              <a:rPr lang="en-US" sz="1800" b="1" dirty="0" smtClean="0">
                <a:solidFill>
                  <a:srgbClr val="00335B"/>
                </a:solidFill>
                <a:latin typeface="Georgia" panose="02040502050405020303" pitchFamily="18" charset="0"/>
                <a:ea typeface="ＭＳ Ｐゴシック" pitchFamily="34" charset="-128"/>
              </a:rPr>
            </a:br>
            <a:r>
              <a:rPr lang="en-US" sz="1000" b="1" dirty="0" smtClean="0">
                <a:solidFill>
                  <a:srgbClr val="00335B"/>
                </a:solidFill>
                <a:latin typeface="Georgia" panose="02040502050405020303" pitchFamily="18" charset="0"/>
                <a:ea typeface="ＭＳ Ｐゴシック" pitchFamily="34" charset="-128"/>
              </a:rPr>
              <a:t/>
            </a:r>
            <a:br>
              <a:rPr lang="en-US" sz="1000" b="1" dirty="0" smtClean="0">
                <a:solidFill>
                  <a:srgbClr val="00335B"/>
                </a:solidFill>
                <a:latin typeface="Georgia" panose="02040502050405020303" pitchFamily="18" charset="0"/>
                <a:ea typeface="ＭＳ Ｐゴシック" pitchFamily="34" charset="-128"/>
              </a:rPr>
            </a:br>
            <a:r>
              <a:rPr lang="en-US" sz="1500" i="1" u="sng" dirty="0" smtClean="0">
                <a:solidFill>
                  <a:srgbClr val="00335B"/>
                </a:solidFill>
                <a:latin typeface="Georgia" panose="02040502050405020303" pitchFamily="18" charset="0"/>
                <a:ea typeface="ＭＳ Ｐゴシック" pitchFamily="34" charset="-128"/>
              </a:rPr>
              <a:t>A Joint Brown &amp; Brown / </a:t>
            </a:r>
            <a:r>
              <a:rPr lang="en-US" sz="1500" i="1" u="sng" dirty="0" err="1" smtClean="0">
                <a:solidFill>
                  <a:srgbClr val="00335B"/>
                </a:solidFill>
                <a:latin typeface="Georgia" panose="02040502050405020303" pitchFamily="18" charset="0"/>
                <a:ea typeface="ＭＳ Ｐゴシック" pitchFamily="34" charset="-128"/>
              </a:rPr>
              <a:t>Benecon</a:t>
            </a:r>
            <a:r>
              <a:rPr lang="en-US" sz="1500" i="1" u="sng" dirty="0" smtClean="0">
                <a:solidFill>
                  <a:srgbClr val="00335B"/>
                </a:solidFill>
                <a:latin typeface="Georgia" panose="02040502050405020303" pitchFamily="18" charset="0"/>
                <a:ea typeface="ＭＳ Ｐゴシック" pitchFamily="34" charset="-128"/>
              </a:rPr>
              <a:t> Venture</a:t>
            </a:r>
            <a:br>
              <a:rPr lang="en-US" sz="1500" i="1" u="sng" dirty="0" smtClean="0">
                <a:solidFill>
                  <a:srgbClr val="00335B"/>
                </a:solidFill>
                <a:latin typeface="Georgia" panose="02040502050405020303" pitchFamily="18" charset="0"/>
                <a:ea typeface="ＭＳ Ｐゴシック" pitchFamily="34" charset="-128"/>
              </a:rPr>
            </a:br>
            <a:endParaRPr lang="en-US" sz="1500" i="1" u="sng" dirty="0" smtClean="0">
              <a:solidFill>
                <a:srgbClr val="00335B"/>
              </a:solidFill>
              <a:latin typeface="Georgia" panose="02040502050405020303" pitchFamily="18" charset="0"/>
              <a:ea typeface="ＭＳ Ｐゴシック" pitchFamily="34" charset="-128"/>
            </a:endParaRPr>
          </a:p>
          <a:p>
            <a:pPr algn="ctr" eaLnBrk="1" fontAlgn="auto" hangingPunct="1">
              <a:spcAft>
                <a:spcPts val="0"/>
              </a:spcAft>
              <a:buNone/>
              <a:defRPr/>
            </a:pPr>
            <a:r>
              <a:rPr lang="en-US" sz="1500" i="1" u="sng" dirty="0" smtClean="0">
                <a:solidFill>
                  <a:srgbClr val="00335B"/>
                </a:solidFill>
                <a:latin typeface="Georgia" panose="02040502050405020303" pitchFamily="18" charset="0"/>
                <a:ea typeface="ＭＳ Ｐゴシック" pitchFamily="34" charset="-128"/>
              </a:rPr>
              <a:t>2014 / 2015  Proposals</a:t>
            </a:r>
            <a:endParaRPr lang="en-US" sz="1500" i="1" u="sng" dirty="0" smtClean="0">
              <a:solidFill>
                <a:srgbClr val="00335B"/>
              </a:solidFill>
              <a:latin typeface="Georgia" panose="02040502050405020303" pitchFamily="18" charset="0"/>
              <a:ea typeface="ＭＳ Ｐゴシック" pitchFamily="34" charset="-128"/>
            </a:endParaRPr>
          </a:p>
        </p:txBody>
      </p:sp>
      <p:pic>
        <p:nvPicPr>
          <p:cNvPr id="10" name="table"/>
          <p:cNvPicPr>
            <a:picLocks noChangeAspect="1"/>
          </p:cNvPicPr>
          <p:nvPr/>
        </p:nvPicPr>
        <p:blipFill>
          <a:blip r:embed="rId5"/>
          <a:stretch>
            <a:fillRect/>
          </a:stretch>
        </p:blipFill>
        <p:spPr>
          <a:xfrm>
            <a:off x="299831" y="2445026"/>
            <a:ext cx="8305799" cy="2743200"/>
          </a:xfrm>
          <a:prstGeom prst="rect">
            <a:avLst/>
          </a:prstGeom>
        </p:spPr>
      </p:pic>
    </p:spTree>
    <p:extLst>
      <p:ext uri="{BB962C8B-B14F-4D97-AF65-F5344CB8AC3E}">
        <p14:creationId xmlns:p14="http://schemas.microsoft.com/office/powerpoint/2010/main" val="371502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54000" y="1565275"/>
            <a:ext cx="8699500" cy="3763963"/>
          </a:xfrm>
        </p:spPr>
        <p:txBody>
          <a:bodyPr/>
          <a:lstStyle/>
          <a:p>
            <a:pPr indent="457200" algn="ctr" eaLnBrk="1" hangingPunct="1">
              <a:lnSpc>
                <a:spcPct val="100000"/>
              </a:lnSpc>
              <a:spcBef>
                <a:spcPts val="0"/>
              </a:spcBef>
              <a:defRPr/>
            </a:pP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6600" dirty="0">
                <a:ea typeface="ＭＳ Ｐゴシック" pitchFamily="34" charset="-128"/>
              </a:rPr>
              <a:t/>
            </a:r>
            <a:br>
              <a:rPr lang="en-US" sz="6600" dirty="0">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1351722" y="2484783"/>
            <a:ext cx="7017026" cy="461665"/>
          </a:xfrm>
          <a:prstGeom prst="rect">
            <a:avLst/>
          </a:prstGeom>
          <a:noFill/>
        </p:spPr>
        <p:txBody>
          <a:bodyPr wrap="square" rtlCol="0">
            <a:spAutoFit/>
          </a:bodyPr>
          <a:lstStyle/>
          <a:p>
            <a:pPr>
              <a:buNone/>
            </a:pPr>
            <a:r>
              <a:rPr lang="en-US" dirty="0" smtClean="0"/>
              <a:t>Health Insurance Programs</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83" y="802584"/>
            <a:ext cx="6947452" cy="521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5714" y="0"/>
            <a:ext cx="5178286" cy="584775"/>
          </a:xfrm>
          <a:prstGeom prst="rect">
            <a:avLst/>
          </a:prstGeom>
          <a:noFill/>
        </p:spPr>
        <p:txBody>
          <a:bodyPr wrap="square" rtlCol="0">
            <a:spAutoFit/>
          </a:bodyPr>
          <a:lstStyle/>
          <a:p>
            <a:pPr>
              <a:buNone/>
            </a:pPr>
            <a:r>
              <a:rPr lang="en-US" sz="3200" b="1" dirty="0" smtClean="0">
                <a:solidFill>
                  <a:schemeClr val="accent3">
                    <a:lumMod val="95000"/>
                  </a:schemeClr>
                </a:solidFill>
                <a:latin typeface="Times New Roman" panose="02020603050405020304" pitchFamily="18" charset="0"/>
                <a:cs typeface="Times New Roman" panose="02020603050405020304" pitchFamily="18" charset="0"/>
              </a:rPr>
              <a:t>Health Insurance Programs</a:t>
            </a:r>
            <a:endParaRPr lang="en-US" sz="3200" b="1" dirty="0">
              <a:solidFill>
                <a:schemeClr val="accent3">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10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54000" y="1565275"/>
            <a:ext cx="8699500" cy="3763963"/>
          </a:xfrm>
        </p:spPr>
        <p:txBody>
          <a:bodyPr/>
          <a:lstStyle/>
          <a:p>
            <a:pPr indent="457200" algn="ctr" eaLnBrk="1" hangingPunct="1">
              <a:lnSpc>
                <a:spcPct val="100000"/>
              </a:lnSpc>
              <a:spcBef>
                <a:spcPts val="0"/>
              </a:spcBef>
              <a:defRPr/>
            </a:pP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6600" dirty="0">
                <a:ea typeface="ＭＳ Ｐゴシック" pitchFamily="34" charset="-128"/>
              </a:rPr>
              <a:t/>
            </a:r>
            <a:br>
              <a:rPr lang="en-US" sz="6600" dirty="0">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4" name="TextBox 3"/>
          <p:cNvSpPr txBox="1"/>
          <p:nvPr/>
        </p:nvSpPr>
        <p:spPr>
          <a:xfrm>
            <a:off x="3906078" y="-56598"/>
            <a:ext cx="5237922" cy="584775"/>
          </a:xfrm>
          <a:prstGeom prst="rect">
            <a:avLst/>
          </a:prstGeom>
          <a:noFill/>
        </p:spPr>
        <p:txBody>
          <a:bodyPr wrap="square" rtlCol="0">
            <a:spAutoFit/>
          </a:bodyPr>
          <a:lstStyle/>
          <a:p>
            <a:pPr>
              <a:buNone/>
            </a:pPr>
            <a:r>
              <a:rPr lang="en-US" sz="3200" b="1" dirty="0" smtClean="0">
                <a:solidFill>
                  <a:schemeClr val="accent3">
                    <a:lumMod val="95000"/>
                  </a:schemeClr>
                </a:solidFill>
                <a:latin typeface="Times New Roman" panose="02020603050405020304" pitchFamily="18" charset="0"/>
                <a:cs typeface="Times New Roman" panose="02020603050405020304" pitchFamily="18" charset="0"/>
              </a:rPr>
              <a:t>Health Insurance Programs</a:t>
            </a:r>
            <a:endParaRPr lang="en-US" sz="3200" b="1" dirty="0">
              <a:solidFill>
                <a:schemeClr val="accent3">
                  <a:lumMod val="9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8600" y="539750"/>
            <a:ext cx="4968875" cy="461963"/>
          </a:xfrm>
          <a:prstGeom prst="rect">
            <a:avLst/>
          </a:prstGeom>
          <a:noFill/>
        </p:spPr>
        <p:txBody>
          <a:bodyPr>
            <a:spAutoFit/>
          </a:bodyPr>
          <a:lstStyle/>
          <a:p>
            <a:pPr algn="ctr">
              <a:buNone/>
              <a:defRPr/>
            </a:pPr>
            <a:r>
              <a:rPr lang="en-US" sz="2400" dirty="0">
                <a:ln w="0"/>
                <a:solidFill>
                  <a:schemeClr val="accent1">
                    <a:lumMod val="50000"/>
                  </a:schemeClr>
                </a:solidFill>
                <a:effectLst>
                  <a:outerShdw blurRad="38100" dist="25400" dir="5400000" algn="ctr" rotWithShape="0">
                    <a:srgbClr val="6E747A">
                      <a:alpha val="43000"/>
                    </a:srgbClr>
                  </a:outerShdw>
                </a:effectLst>
                <a:latin typeface="+mj-lt"/>
              </a:rPr>
              <a:t>Wellness Challenges &amp; Solutions</a:t>
            </a:r>
            <a:endParaRPr lang="en-US" sz="2400" dirty="0">
              <a:ln w="0"/>
              <a:solidFill>
                <a:schemeClr val="accent1">
                  <a:lumMod val="50000"/>
                </a:schemeClr>
              </a:solidFill>
              <a:effectLst>
                <a:outerShdw blurRad="38100" dist="25400" dir="5400000" algn="ctr" rotWithShape="0">
                  <a:srgbClr val="6E747A">
                    <a:alpha val="43000"/>
                  </a:srgbClr>
                </a:outerShdw>
              </a:effectLst>
              <a:latin typeface="+mj-lt"/>
            </a:endParaRPr>
          </a:p>
        </p:txBody>
      </p:sp>
      <p:graphicFrame>
        <p:nvGraphicFramePr>
          <p:cNvPr id="8" name="Diagram 7"/>
          <p:cNvGraphicFramePr/>
          <p:nvPr>
            <p:extLst>
              <p:ext uri="{D42A27DB-BD31-4B8C-83A1-F6EECF244321}">
                <p14:modId xmlns:p14="http://schemas.microsoft.com/office/powerpoint/2010/main" val="1330044283"/>
              </p:ext>
            </p:extLst>
          </p:nvPr>
        </p:nvGraphicFramePr>
        <p:xfrm>
          <a:off x="1043609" y="1316765"/>
          <a:ext cx="7301847" cy="4729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8952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54000" y="1565275"/>
            <a:ext cx="8699500" cy="3763963"/>
          </a:xfrm>
        </p:spPr>
        <p:txBody>
          <a:bodyPr/>
          <a:lstStyle/>
          <a:p>
            <a:pPr indent="457200" algn="ctr" eaLnBrk="1" hangingPunct="1">
              <a:lnSpc>
                <a:spcPct val="100000"/>
              </a:lnSpc>
              <a:spcBef>
                <a:spcPts val="0"/>
              </a:spcBef>
              <a:defRPr/>
            </a:pP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6600" dirty="0">
                <a:ea typeface="ＭＳ Ｐゴシック" pitchFamily="34" charset="-128"/>
              </a:rPr>
              <a:t/>
            </a:r>
            <a:br>
              <a:rPr lang="en-US" sz="6600" dirty="0">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4" name="TextBox 3"/>
          <p:cNvSpPr txBox="1"/>
          <p:nvPr/>
        </p:nvSpPr>
        <p:spPr>
          <a:xfrm>
            <a:off x="4651515" y="93919"/>
            <a:ext cx="4422911" cy="461665"/>
          </a:xfrm>
          <a:prstGeom prst="rect">
            <a:avLst/>
          </a:prstGeom>
          <a:noFill/>
        </p:spPr>
        <p:txBody>
          <a:bodyPr wrap="square" rtlCol="0">
            <a:spAutoFit/>
          </a:bodyPr>
          <a:lstStyle/>
          <a:p>
            <a:pPr>
              <a:buNone/>
            </a:pPr>
            <a:r>
              <a:rPr lang="en-US" dirty="0" smtClean="0">
                <a:solidFill>
                  <a:schemeClr val="accent3">
                    <a:lumMod val="95000"/>
                  </a:schemeClr>
                </a:solidFill>
              </a:rPr>
              <a:t>Health Insurance Programs</a:t>
            </a:r>
            <a:endParaRPr lang="en-US" dirty="0">
              <a:solidFill>
                <a:schemeClr val="accent3">
                  <a:lumMod val="95000"/>
                </a:schemeClr>
              </a:solidFill>
            </a:endParaRPr>
          </a:p>
        </p:txBody>
      </p:sp>
      <p:grpSp>
        <p:nvGrpSpPr>
          <p:cNvPr id="9" name="Group 8"/>
          <p:cNvGrpSpPr/>
          <p:nvPr/>
        </p:nvGrpSpPr>
        <p:grpSpPr>
          <a:xfrm>
            <a:off x="0" y="552720"/>
            <a:ext cx="9144000" cy="5752560"/>
            <a:chOff x="0" y="1105439"/>
            <a:chExt cx="9144000" cy="5752560"/>
          </a:xfrm>
        </p:grpSpPr>
        <p:pic>
          <p:nvPicPr>
            <p:cNvPr id="10" name="Picture 9"/>
            <p:cNvPicPr>
              <a:picLocks noChangeAspect="1"/>
            </p:cNvPicPr>
            <p:nvPr/>
          </p:nvPicPr>
          <p:blipFill rotWithShape="1">
            <a:blip r:embed="rId4"/>
            <a:srcRect t="5634" r="9948"/>
            <a:stretch/>
          </p:blipFill>
          <p:spPr>
            <a:xfrm>
              <a:off x="909712" y="1105439"/>
              <a:ext cx="8234288" cy="5752560"/>
            </a:xfrm>
            <a:prstGeom prst="rect">
              <a:avLst/>
            </a:prstGeom>
          </p:spPr>
        </p:pic>
        <p:pic>
          <p:nvPicPr>
            <p:cNvPr id="11" name="Picture 10"/>
            <p:cNvPicPr>
              <a:picLocks noChangeAspect="1"/>
            </p:cNvPicPr>
            <p:nvPr/>
          </p:nvPicPr>
          <p:blipFill rotWithShape="1">
            <a:blip r:embed="rId4"/>
            <a:srcRect t="5634" r="57056"/>
            <a:stretch/>
          </p:blipFill>
          <p:spPr>
            <a:xfrm>
              <a:off x="0" y="1105439"/>
              <a:ext cx="4836442" cy="5752560"/>
            </a:xfrm>
            <a:prstGeom prst="rect">
              <a:avLst/>
            </a:prstGeom>
          </p:spPr>
        </p:pic>
      </p:grpSp>
      <p:sp>
        <p:nvSpPr>
          <p:cNvPr id="12" name="TextBox 25"/>
          <p:cNvSpPr txBox="1"/>
          <p:nvPr/>
        </p:nvSpPr>
        <p:spPr>
          <a:xfrm>
            <a:off x="68736" y="1511782"/>
            <a:ext cx="4767706" cy="28007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defTabSz="457200">
              <a:buClr>
                <a:schemeClr val="tx1">
                  <a:lumMod val="65000"/>
                  <a:lumOff val="35000"/>
                </a:schemeClr>
              </a:buClr>
              <a:buFont typeface="Wingdings" charset="2"/>
              <a:buChar char="§"/>
              <a:defRPr/>
            </a:pPr>
            <a:r>
              <a:rPr lang="en-US" sz="1600" dirty="0" smtClean="0">
                <a:solidFill>
                  <a:srgbClr val="404040"/>
                </a:solidFill>
                <a:cs typeface="Arial"/>
              </a:rPr>
              <a:t>24/7 In-house medical trained health service call center</a:t>
            </a:r>
          </a:p>
          <a:p>
            <a:pPr marL="342900" indent="-342900" defTabSz="457200">
              <a:lnSpc>
                <a:spcPct val="150000"/>
              </a:lnSpc>
              <a:buClr>
                <a:schemeClr val="tx1">
                  <a:lumMod val="65000"/>
                  <a:lumOff val="35000"/>
                </a:schemeClr>
              </a:buClr>
              <a:buFont typeface="Wingdings" charset="2"/>
              <a:buChar char="§"/>
              <a:defRPr/>
            </a:pPr>
            <a:r>
              <a:rPr lang="en-US" sz="1600" dirty="0" smtClean="0">
                <a:solidFill>
                  <a:srgbClr val="404040"/>
                </a:solidFill>
                <a:cs typeface="Arial"/>
              </a:rPr>
              <a:t>100% healthcare industry focus</a:t>
            </a:r>
          </a:p>
          <a:p>
            <a:pPr marL="342900" indent="-342900" defTabSz="457200">
              <a:lnSpc>
                <a:spcPct val="150000"/>
              </a:lnSpc>
              <a:buClr>
                <a:schemeClr val="tx1">
                  <a:lumMod val="65000"/>
                  <a:lumOff val="35000"/>
                </a:schemeClr>
              </a:buClr>
              <a:buFont typeface="Wingdings" charset="2"/>
              <a:buChar char="§"/>
              <a:defRPr/>
            </a:pPr>
            <a:r>
              <a:rPr lang="en-US" sz="1600" dirty="0" smtClean="0">
                <a:solidFill>
                  <a:srgbClr val="404040"/>
                </a:solidFill>
                <a:cs typeface="Arial"/>
              </a:rPr>
              <a:t>Trained to </a:t>
            </a:r>
            <a:r>
              <a:rPr lang="en-US" sz="1600" dirty="0">
                <a:solidFill>
                  <a:srgbClr val="404040"/>
                </a:solidFill>
                <a:cs typeface="Arial"/>
              </a:rPr>
              <a:t>express empathy and patience</a:t>
            </a:r>
          </a:p>
          <a:p>
            <a:pPr marL="342900" indent="-342900" defTabSz="457200">
              <a:lnSpc>
                <a:spcPct val="150000"/>
              </a:lnSpc>
              <a:buClr>
                <a:schemeClr val="tx1">
                  <a:lumMod val="65000"/>
                  <a:lumOff val="35000"/>
                </a:schemeClr>
              </a:buClr>
              <a:buFont typeface="Wingdings" charset="2"/>
              <a:buChar char="§"/>
              <a:defRPr/>
            </a:pPr>
            <a:r>
              <a:rPr lang="en-US" sz="1600" dirty="0">
                <a:solidFill>
                  <a:srgbClr val="404040"/>
                </a:solidFill>
                <a:cs typeface="Arial"/>
              </a:rPr>
              <a:t>Answer member health questions</a:t>
            </a:r>
          </a:p>
          <a:p>
            <a:pPr marL="342900" indent="-342900">
              <a:lnSpc>
                <a:spcPct val="150000"/>
              </a:lnSpc>
              <a:buClr>
                <a:schemeClr val="tx1">
                  <a:lumMod val="65000"/>
                  <a:lumOff val="35000"/>
                </a:schemeClr>
              </a:buClr>
              <a:buFont typeface="Wingdings" charset="2"/>
              <a:buChar char="§"/>
              <a:defRPr/>
            </a:pPr>
            <a:r>
              <a:rPr lang="en-US" sz="1600" dirty="0">
                <a:solidFill>
                  <a:srgbClr val="404040"/>
                </a:solidFill>
                <a:cs typeface="Arial"/>
              </a:rPr>
              <a:t>Triage to </a:t>
            </a:r>
            <a:r>
              <a:rPr lang="en-US" sz="1600" dirty="0" smtClean="0">
                <a:solidFill>
                  <a:srgbClr val="404040"/>
                </a:solidFill>
                <a:cs typeface="Arial"/>
              </a:rPr>
              <a:t>doctors </a:t>
            </a:r>
            <a:r>
              <a:rPr lang="en-US" sz="1600" dirty="0" smtClean="0">
                <a:solidFill>
                  <a:srgbClr val="404040"/>
                </a:solidFill>
                <a:cs typeface="Arial"/>
              </a:rPr>
              <a:t>and therapists</a:t>
            </a:r>
            <a:endParaRPr lang="en-US" sz="1600" dirty="0">
              <a:solidFill>
                <a:srgbClr val="404040"/>
              </a:solidFill>
              <a:cs typeface="Arial"/>
            </a:endParaRPr>
          </a:p>
          <a:p>
            <a:pPr marL="342900" indent="-342900" defTabSz="457200">
              <a:lnSpc>
                <a:spcPct val="150000"/>
              </a:lnSpc>
              <a:buClr>
                <a:schemeClr val="tx1">
                  <a:lumMod val="65000"/>
                  <a:lumOff val="35000"/>
                </a:schemeClr>
              </a:buClr>
              <a:buFont typeface="Wingdings" charset="2"/>
              <a:buChar char="§"/>
              <a:defRPr/>
            </a:pPr>
            <a:r>
              <a:rPr lang="en-US" sz="1600" dirty="0" smtClean="0">
                <a:solidFill>
                  <a:srgbClr val="404040"/>
                </a:solidFill>
                <a:cs typeface="Arial"/>
              </a:rPr>
              <a:t>Take </a:t>
            </a:r>
            <a:r>
              <a:rPr lang="en-US" sz="1600" dirty="0">
                <a:solidFill>
                  <a:srgbClr val="404040"/>
                </a:solidFill>
                <a:cs typeface="Arial"/>
              </a:rPr>
              <a:t>personal health histories</a:t>
            </a:r>
          </a:p>
          <a:p>
            <a:pPr marL="342900" indent="-342900" defTabSz="457200">
              <a:lnSpc>
                <a:spcPct val="150000"/>
              </a:lnSpc>
              <a:buClr>
                <a:schemeClr val="tx1">
                  <a:lumMod val="65000"/>
                  <a:lumOff val="35000"/>
                </a:schemeClr>
              </a:buClr>
              <a:buFont typeface="Wingdings" charset="2"/>
              <a:buChar char="§"/>
              <a:defRPr/>
            </a:pPr>
            <a:r>
              <a:rPr lang="en-US" sz="1600" dirty="0" smtClean="0">
                <a:solidFill>
                  <a:srgbClr val="404040"/>
                </a:solidFill>
                <a:cs typeface="Arial"/>
              </a:rPr>
              <a:t>Multi</a:t>
            </a:r>
            <a:r>
              <a:rPr lang="en-US" sz="1600" dirty="0">
                <a:solidFill>
                  <a:srgbClr val="404040"/>
                </a:solidFill>
                <a:cs typeface="Arial"/>
              </a:rPr>
              <a:t>-lingual and TDD </a:t>
            </a:r>
            <a:r>
              <a:rPr lang="en-US" sz="1600" dirty="0" smtClean="0">
                <a:solidFill>
                  <a:srgbClr val="404040"/>
                </a:solidFill>
                <a:cs typeface="Arial"/>
              </a:rPr>
              <a:t>enabled</a:t>
            </a:r>
            <a:endParaRPr lang="en-US" sz="1600" dirty="0">
              <a:solidFill>
                <a:srgbClr val="404040"/>
              </a:solidFill>
              <a:cs typeface="Arial"/>
            </a:endParaRPr>
          </a:p>
        </p:txBody>
      </p:sp>
    </p:spTree>
    <p:extLst>
      <p:ext uri="{BB962C8B-B14F-4D97-AF65-F5344CB8AC3E}">
        <p14:creationId xmlns:p14="http://schemas.microsoft.com/office/powerpoint/2010/main" val="275976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249456"/>
            <a:ext cx="8699500" cy="1463928"/>
          </a:xfrm>
        </p:spPr>
        <p:txBody>
          <a:bodyPr/>
          <a:lstStyle/>
          <a:p>
            <a:pPr algn="ctr" eaLnBrk="1" hangingPunct="1">
              <a:defRPr/>
            </a:pPr>
            <a:r>
              <a:rPr lang="en-US" sz="360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HealthCare Challenges</a:t>
            </a:r>
            <a: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5" name="Rectangle 4"/>
          <p:cNvSpPr/>
          <p:nvPr/>
        </p:nvSpPr>
        <p:spPr>
          <a:xfrm>
            <a:off x="496957" y="1959239"/>
            <a:ext cx="8209721" cy="3785652"/>
          </a:xfrm>
          <a:prstGeom prst="rect">
            <a:avLst/>
          </a:prstGeom>
        </p:spPr>
        <p:txBody>
          <a:bodyPr wrap="square">
            <a:spAutoFit/>
          </a:bodyPr>
          <a:lstStyle/>
          <a:p>
            <a:pPr>
              <a:buNone/>
            </a:pPr>
            <a:r>
              <a:rPr lang="en-US" dirty="0"/>
              <a:t>The U.S. healthcare system is the most expensive in the world, and our costs are projected to grow dramatically in the coming years. Yet, our health outcomes are worse than many other nations. Ineffective care puts our population through unnecessary treatments, leaves us in poorer health, and shortens our life expectancy. The high cost of healthcare makes everything in our economy more expensive, and reduces the resources that individual families and the nation have to invest in our collective future. </a:t>
            </a:r>
            <a:r>
              <a:rPr lang="en-US" dirty="0" smtClean="0"/>
              <a:t>-</a:t>
            </a:r>
            <a:endParaRPr lang="en-US" dirty="0"/>
          </a:p>
        </p:txBody>
      </p:sp>
    </p:spTree>
    <p:extLst>
      <p:ext uri="{BB962C8B-B14F-4D97-AF65-F5344CB8AC3E}">
        <p14:creationId xmlns:p14="http://schemas.microsoft.com/office/powerpoint/2010/main" val="658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2" y="1302164"/>
            <a:ext cx="6472366" cy="4822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cs typeface="Calibri"/>
              </a:rPr>
              <a:t>$1,500</a:t>
            </a:r>
            <a:endParaRPr lang="en-US" dirty="0">
              <a:cs typeface="Calibri"/>
            </a:endParaRPr>
          </a:p>
        </p:txBody>
      </p:sp>
      <p:sp>
        <p:nvSpPr>
          <p:cNvPr id="5" name="Rectangle 4"/>
          <p:cNvSpPr/>
          <p:nvPr/>
        </p:nvSpPr>
        <p:spPr>
          <a:xfrm>
            <a:off x="2220702" y="1784380"/>
            <a:ext cx="6472366" cy="482216"/>
          </a:xfrm>
          <a:prstGeom prst="rect">
            <a:avLst/>
          </a:prstGeom>
          <a:solidFill>
            <a:srgbClr val="80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cs typeface="Calibri"/>
              </a:rPr>
              <a:t>$1,460 Savings</a:t>
            </a:r>
            <a:endParaRPr lang="en-US" dirty="0">
              <a:solidFill>
                <a:schemeClr val="tx1"/>
              </a:solidFill>
              <a:cs typeface="Calibri"/>
            </a:endParaRPr>
          </a:p>
        </p:txBody>
      </p:sp>
      <p:sp>
        <p:nvSpPr>
          <p:cNvPr id="6" name="Rectangle 5"/>
          <p:cNvSpPr/>
          <p:nvPr/>
        </p:nvSpPr>
        <p:spPr>
          <a:xfrm>
            <a:off x="2220702" y="1784380"/>
            <a:ext cx="701401" cy="48221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cs typeface="Arial"/>
              </a:rPr>
              <a:t>$40</a:t>
            </a:r>
            <a:endParaRPr lang="en-US" dirty="0">
              <a:cs typeface="Arial"/>
            </a:endParaRPr>
          </a:p>
        </p:txBody>
      </p:sp>
      <p:sp>
        <p:nvSpPr>
          <p:cNvPr id="7" name="Rectangle 6"/>
          <p:cNvSpPr/>
          <p:nvPr/>
        </p:nvSpPr>
        <p:spPr>
          <a:xfrm>
            <a:off x="2220702" y="2637552"/>
            <a:ext cx="3219204" cy="4822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cs typeface="Calibri"/>
              </a:rPr>
              <a:t>$190</a:t>
            </a:r>
            <a:endParaRPr lang="en-US" dirty="0">
              <a:cs typeface="Calibri"/>
            </a:endParaRPr>
          </a:p>
        </p:txBody>
      </p:sp>
      <p:sp>
        <p:nvSpPr>
          <p:cNvPr id="8" name="Rectangle 7"/>
          <p:cNvSpPr/>
          <p:nvPr/>
        </p:nvSpPr>
        <p:spPr>
          <a:xfrm>
            <a:off x="2220702" y="3119768"/>
            <a:ext cx="3219204" cy="482216"/>
          </a:xfrm>
          <a:prstGeom prst="rect">
            <a:avLst/>
          </a:prstGeom>
          <a:solidFill>
            <a:srgbClr val="80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cs typeface="Calibri"/>
              </a:rPr>
              <a:t>$150 Savings</a:t>
            </a:r>
            <a:endParaRPr lang="en-US" dirty="0">
              <a:solidFill>
                <a:schemeClr val="tx1"/>
              </a:solidFill>
              <a:cs typeface="Calibri"/>
            </a:endParaRPr>
          </a:p>
        </p:txBody>
      </p:sp>
      <p:sp>
        <p:nvSpPr>
          <p:cNvPr id="9" name="Rectangle 8"/>
          <p:cNvSpPr/>
          <p:nvPr/>
        </p:nvSpPr>
        <p:spPr>
          <a:xfrm>
            <a:off x="2220703" y="3119768"/>
            <a:ext cx="701400" cy="48221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cs typeface="Arial"/>
              </a:rPr>
              <a:t>$40</a:t>
            </a:r>
            <a:endParaRPr lang="en-US" dirty="0">
              <a:cs typeface="Arial"/>
            </a:endParaRPr>
          </a:p>
        </p:txBody>
      </p:sp>
      <p:sp>
        <p:nvSpPr>
          <p:cNvPr id="10" name="Rectangle 9"/>
          <p:cNvSpPr/>
          <p:nvPr/>
        </p:nvSpPr>
        <p:spPr>
          <a:xfrm>
            <a:off x="2220702" y="3952568"/>
            <a:ext cx="2818437" cy="4822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cs typeface="Calibri"/>
              </a:rPr>
              <a:t>$160</a:t>
            </a:r>
            <a:endParaRPr lang="en-US" dirty="0">
              <a:cs typeface="Calibri"/>
            </a:endParaRPr>
          </a:p>
        </p:txBody>
      </p:sp>
      <p:sp>
        <p:nvSpPr>
          <p:cNvPr id="11" name="Rectangle 10"/>
          <p:cNvSpPr/>
          <p:nvPr/>
        </p:nvSpPr>
        <p:spPr>
          <a:xfrm>
            <a:off x="2220702" y="4434784"/>
            <a:ext cx="2818437" cy="482216"/>
          </a:xfrm>
          <a:prstGeom prst="rect">
            <a:avLst/>
          </a:prstGeom>
          <a:solidFill>
            <a:srgbClr val="80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cs typeface="Calibri"/>
              </a:rPr>
              <a:t>$120 Savings</a:t>
            </a:r>
            <a:endParaRPr lang="en-US" dirty="0">
              <a:solidFill>
                <a:schemeClr val="tx1"/>
              </a:solidFill>
              <a:cs typeface="Calibri"/>
            </a:endParaRPr>
          </a:p>
        </p:txBody>
      </p:sp>
      <p:sp>
        <p:nvSpPr>
          <p:cNvPr id="12" name="Rectangle 11"/>
          <p:cNvSpPr/>
          <p:nvPr/>
        </p:nvSpPr>
        <p:spPr>
          <a:xfrm>
            <a:off x="2220703" y="4434784"/>
            <a:ext cx="701400" cy="48221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cs typeface="Arial"/>
              </a:rPr>
              <a:t>$40</a:t>
            </a:r>
            <a:endParaRPr lang="en-US" dirty="0">
              <a:cs typeface="Arial"/>
            </a:endParaRPr>
          </a:p>
        </p:txBody>
      </p:sp>
      <p:sp>
        <p:nvSpPr>
          <p:cNvPr id="13" name="Rectangle 12"/>
          <p:cNvSpPr/>
          <p:nvPr/>
        </p:nvSpPr>
        <p:spPr>
          <a:xfrm>
            <a:off x="2220702" y="5305991"/>
            <a:ext cx="2540140" cy="4822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cs typeface="Calibri"/>
              </a:rPr>
              <a:t>$130</a:t>
            </a:r>
            <a:endParaRPr lang="en-US" dirty="0">
              <a:cs typeface="Calibri"/>
            </a:endParaRPr>
          </a:p>
        </p:txBody>
      </p:sp>
      <p:sp>
        <p:nvSpPr>
          <p:cNvPr id="14" name="Rectangle 13"/>
          <p:cNvSpPr/>
          <p:nvPr/>
        </p:nvSpPr>
        <p:spPr>
          <a:xfrm>
            <a:off x="2220701" y="5788207"/>
            <a:ext cx="2540141" cy="482216"/>
          </a:xfrm>
          <a:prstGeom prst="rect">
            <a:avLst/>
          </a:prstGeom>
          <a:solidFill>
            <a:srgbClr val="80C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cs typeface="Calibri"/>
              </a:rPr>
              <a:t>$90 Savings</a:t>
            </a:r>
            <a:endParaRPr lang="en-US" dirty="0">
              <a:solidFill>
                <a:schemeClr val="tx1"/>
              </a:solidFill>
              <a:cs typeface="Calibri"/>
            </a:endParaRPr>
          </a:p>
        </p:txBody>
      </p:sp>
      <p:sp>
        <p:nvSpPr>
          <p:cNvPr id="15" name="Rectangle 14"/>
          <p:cNvSpPr/>
          <p:nvPr/>
        </p:nvSpPr>
        <p:spPr>
          <a:xfrm>
            <a:off x="2220703" y="5788207"/>
            <a:ext cx="701400" cy="48221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cs typeface="Arial"/>
              </a:rPr>
              <a:t>$40</a:t>
            </a:r>
            <a:endParaRPr lang="en-US" dirty="0">
              <a:cs typeface="Arial"/>
            </a:endParaRPr>
          </a:p>
        </p:txBody>
      </p:sp>
      <p:sp>
        <p:nvSpPr>
          <p:cNvPr id="17" name="TextBox 16"/>
          <p:cNvSpPr txBox="1"/>
          <p:nvPr/>
        </p:nvSpPr>
        <p:spPr>
          <a:xfrm>
            <a:off x="462069" y="1371939"/>
            <a:ext cx="1439813" cy="338554"/>
          </a:xfrm>
          <a:prstGeom prst="rect">
            <a:avLst/>
          </a:prstGeom>
          <a:noFill/>
        </p:spPr>
        <p:txBody>
          <a:bodyPr wrap="square" lIns="0" tIns="0" rIns="0" bIns="0" rtlCol="0">
            <a:spAutoFit/>
          </a:bodyPr>
          <a:lstStyle/>
          <a:p>
            <a:r>
              <a:rPr lang="en-US" sz="2200" dirty="0" smtClean="0">
                <a:cs typeface="Calibri"/>
              </a:rPr>
              <a:t>ER Visit</a:t>
            </a:r>
          </a:p>
        </p:txBody>
      </p:sp>
      <p:sp>
        <p:nvSpPr>
          <p:cNvPr id="19" name="TextBox 18"/>
          <p:cNvSpPr txBox="1"/>
          <p:nvPr/>
        </p:nvSpPr>
        <p:spPr>
          <a:xfrm>
            <a:off x="462069" y="1840572"/>
            <a:ext cx="1439813" cy="338554"/>
          </a:xfrm>
          <a:prstGeom prst="rect">
            <a:avLst/>
          </a:prstGeom>
          <a:noFill/>
        </p:spPr>
        <p:txBody>
          <a:bodyPr wrap="square" lIns="0" tIns="0" rIns="0" bIns="0" rtlCol="0">
            <a:spAutoFit/>
          </a:bodyPr>
          <a:lstStyle/>
          <a:p>
            <a:r>
              <a:rPr lang="en-US" sz="2200" b="1" dirty="0" smtClean="0">
                <a:solidFill>
                  <a:schemeClr val="tx2"/>
                </a:solidFill>
                <a:cs typeface="Calibri"/>
              </a:rPr>
              <a:t>MDLIVE</a:t>
            </a:r>
          </a:p>
        </p:txBody>
      </p:sp>
      <p:sp>
        <p:nvSpPr>
          <p:cNvPr id="20" name="TextBox 19"/>
          <p:cNvSpPr txBox="1"/>
          <p:nvPr/>
        </p:nvSpPr>
        <p:spPr>
          <a:xfrm>
            <a:off x="462069" y="2700543"/>
            <a:ext cx="1439813" cy="338554"/>
          </a:xfrm>
          <a:prstGeom prst="rect">
            <a:avLst/>
          </a:prstGeom>
          <a:noFill/>
        </p:spPr>
        <p:txBody>
          <a:bodyPr wrap="square" lIns="0" tIns="0" rIns="0" bIns="0" rtlCol="0">
            <a:spAutoFit/>
          </a:bodyPr>
          <a:lstStyle/>
          <a:p>
            <a:r>
              <a:rPr lang="en-US" sz="2200" dirty="0" smtClean="0">
                <a:cs typeface="Calibri"/>
              </a:rPr>
              <a:t>Specialist</a:t>
            </a:r>
          </a:p>
        </p:txBody>
      </p:sp>
      <p:sp>
        <p:nvSpPr>
          <p:cNvPr id="21" name="TextBox 20"/>
          <p:cNvSpPr txBox="1"/>
          <p:nvPr/>
        </p:nvSpPr>
        <p:spPr>
          <a:xfrm>
            <a:off x="462069" y="3169176"/>
            <a:ext cx="1439813" cy="338554"/>
          </a:xfrm>
          <a:prstGeom prst="rect">
            <a:avLst/>
          </a:prstGeom>
          <a:noFill/>
        </p:spPr>
        <p:txBody>
          <a:bodyPr wrap="square" lIns="0" tIns="0" rIns="0" bIns="0" rtlCol="0">
            <a:spAutoFit/>
          </a:bodyPr>
          <a:lstStyle/>
          <a:p>
            <a:r>
              <a:rPr lang="en-US" sz="2200" b="1" dirty="0" smtClean="0">
                <a:solidFill>
                  <a:schemeClr val="tx2"/>
                </a:solidFill>
                <a:cs typeface="Calibri"/>
              </a:rPr>
              <a:t>MDLIVE</a:t>
            </a:r>
          </a:p>
        </p:txBody>
      </p:sp>
      <p:sp>
        <p:nvSpPr>
          <p:cNvPr id="22" name="TextBox 21"/>
          <p:cNvSpPr txBox="1"/>
          <p:nvPr/>
        </p:nvSpPr>
        <p:spPr>
          <a:xfrm>
            <a:off x="462069" y="4015563"/>
            <a:ext cx="1804318" cy="338554"/>
          </a:xfrm>
          <a:prstGeom prst="rect">
            <a:avLst/>
          </a:prstGeom>
          <a:noFill/>
        </p:spPr>
        <p:txBody>
          <a:bodyPr wrap="square" lIns="0" tIns="0" rIns="0" bIns="0" rtlCol="0">
            <a:spAutoFit/>
          </a:bodyPr>
          <a:lstStyle/>
          <a:p>
            <a:r>
              <a:rPr lang="en-US" sz="2200" dirty="0" smtClean="0">
                <a:cs typeface="Calibri"/>
              </a:rPr>
              <a:t>Urgent Care</a:t>
            </a:r>
          </a:p>
        </p:txBody>
      </p:sp>
      <p:sp>
        <p:nvSpPr>
          <p:cNvPr id="23" name="TextBox 22"/>
          <p:cNvSpPr txBox="1"/>
          <p:nvPr/>
        </p:nvSpPr>
        <p:spPr>
          <a:xfrm>
            <a:off x="462069" y="4484196"/>
            <a:ext cx="1439813" cy="338554"/>
          </a:xfrm>
          <a:prstGeom prst="rect">
            <a:avLst/>
          </a:prstGeom>
          <a:noFill/>
        </p:spPr>
        <p:txBody>
          <a:bodyPr wrap="square" lIns="0" tIns="0" rIns="0" bIns="0" rtlCol="0">
            <a:spAutoFit/>
          </a:bodyPr>
          <a:lstStyle/>
          <a:p>
            <a:r>
              <a:rPr lang="en-US" sz="2200" b="1" dirty="0" smtClean="0">
                <a:solidFill>
                  <a:schemeClr val="tx2"/>
                </a:solidFill>
                <a:cs typeface="Calibri"/>
              </a:rPr>
              <a:t>MDLIVE</a:t>
            </a:r>
          </a:p>
        </p:txBody>
      </p:sp>
      <p:sp>
        <p:nvSpPr>
          <p:cNvPr id="24" name="TextBox 23"/>
          <p:cNvSpPr txBox="1"/>
          <p:nvPr/>
        </p:nvSpPr>
        <p:spPr>
          <a:xfrm>
            <a:off x="462069" y="5368989"/>
            <a:ext cx="1439813" cy="338554"/>
          </a:xfrm>
          <a:prstGeom prst="rect">
            <a:avLst/>
          </a:prstGeom>
          <a:noFill/>
        </p:spPr>
        <p:txBody>
          <a:bodyPr wrap="square" lIns="0" tIns="0" rIns="0" bIns="0" rtlCol="0">
            <a:spAutoFit/>
          </a:bodyPr>
          <a:lstStyle/>
          <a:p>
            <a:r>
              <a:rPr lang="en-US" sz="2200" dirty="0" smtClean="0">
                <a:cs typeface="Calibri"/>
              </a:rPr>
              <a:t>PCP Visit</a:t>
            </a:r>
          </a:p>
        </p:txBody>
      </p:sp>
      <p:sp>
        <p:nvSpPr>
          <p:cNvPr id="25" name="TextBox 24"/>
          <p:cNvSpPr txBox="1"/>
          <p:nvPr/>
        </p:nvSpPr>
        <p:spPr>
          <a:xfrm>
            <a:off x="462069" y="5837622"/>
            <a:ext cx="1439813" cy="338554"/>
          </a:xfrm>
          <a:prstGeom prst="rect">
            <a:avLst/>
          </a:prstGeom>
          <a:noFill/>
        </p:spPr>
        <p:txBody>
          <a:bodyPr wrap="square" lIns="0" tIns="0" rIns="0" bIns="0" rtlCol="0">
            <a:spAutoFit/>
          </a:bodyPr>
          <a:lstStyle/>
          <a:p>
            <a:r>
              <a:rPr lang="en-US" sz="2200" b="1" dirty="0" smtClean="0">
                <a:solidFill>
                  <a:schemeClr val="tx2"/>
                </a:solidFill>
                <a:cs typeface="Calibri"/>
              </a:rPr>
              <a:t>MDLIVE</a:t>
            </a:r>
          </a:p>
        </p:txBody>
      </p:sp>
      <p:sp>
        <p:nvSpPr>
          <p:cNvPr id="27" name="TextBox 26"/>
          <p:cNvSpPr txBox="1"/>
          <p:nvPr/>
        </p:nvSpPr>
        <p:spPr>
          <a:xfrm>
            <a:off x="0" y="6648949"/>
            <a:ext cx="9144000" cy="215444"/>
          </a:xfrm>
          <a:prstGeom prst="rect">
            <a:avLst/>
          </a:prstGeom>
          <a:noFill/>
        </p:spPr>
        <p:txBody>
          <a:bodyPr wrap="square" rtlCol="0">
            <a:spAutoFit/>
          </a:bodyPr>
          <a:lstStyle/>
          <a:p>
            <a:pPr algn="ctr"/>
            <a:r>
              <a:rPr lang="en-US" sz="800" dirty="0" smtClean="0">
                <a:solidFill>
                  <a:schemeClr val="tx1">
                    <a:lumMod val="50000"/>
                    <a:lumOff val="50000"/>
                  </a:schemeClr>
                </a:solidFill>
              </a:rPr>
              <a:t>All material Private and Confidential. ©2015 MDLIVE Inc.</a:t>
            </a:r>
            <a:endParaRPr lang="en-US" sz="800" dirty="0">
              <a:solidFill>
                <a:schemeClr val="tx1">
                  <a:lumMod val="50000"/>
                  <a:lumOff val="50000"/>
                </a:schemeClr>
              </a:solidFill>
            </a:endParaRPr>
          </a:p>
        </p:txBody>
      </p:sp>
      <p:sp>
        <p:nvSpPr>
          <p:cNvPr id="26" name="Rectangle 25"/>
          <p:cNvSpPr/>
          <p:nvPr/>
        </p:nvSpPr>
        <p:spPr>
          <a:xfrm>
            <a:off x="1835872" y="171628"/>
            <a:ext cx="7088205" cy="646331"/>
          </a:xfrm>
          <a:prstGeom prst="rect">
            <a:avLst/>
          </a:prstGeom>
        </p:spPr>
        <p:txBody>
          <a:bodyPr wrap="square">
            <a:spAutoFit/>
          </a:bodyPr>
          <a:lstStyle/>
          <a:p>
            <a:pPr algn="r"/>
            <a:r>
              <a:rPr lang="en-US" sz="3600" dirty="0" smtClean="0">
                <a:solidFill>
                  <a:srgbClr val="404040"/>
                </a:solidFill>
                <a:latin typeface="Calibri Light"/>
                <a:cs typeface="Calibri Light"/>
              </a:rPr>
              <a:t>What Would It Have Cost?</a:t>
            </a:r>
            <a:endParaRPr lang="en-US" sz="3600" dirty="0">
              <a:solidFill>
                <a:srgbClr val="404040"/>
              </a:solidFill>
              <a:latin typeface="Calibri Light"/>
              <a:cs typeface="Calibri Light"/>
            </a:endParaRPr>
          </a:p>
        </p:txBody>
      </p:sp>
      <p:pic>
        <p:nvPicPr>
          <p:cNvPr id="28" name="Picture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262" y="291388"/>
            <a:ext cx="1720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254000" y="1565275"/>
            <a:ext cx="8699500" cy="3763963"/>
          </a:xfrm>
        </p:spPr>
        <p:txBody>
          <a:bodyPr/>
          <a:lstStyle/>
          <a:p>
            <a:pPr indent="457200" algn="ctr" eaLnBrk="1" hangingPunct="1">
              <a:lnSpc>
                <a:spcPct val="100000"/>
              </a:lnSpc>
              <a:spcBef>
                <a:spcPts val="0"/>
              </a:spcBef>
              <a:defRPr/>
            </a:pP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6600" dirty="0">
                <a:ea typeface="ＭＳ Ｐゴシック" pitchFamily="34" charset="-128"/>
              </a:rPr>
              <a:t/>
            </a:r>
            <a:br>
              <a:rPr lang="en-US" sz="6600" dirty="0">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4" name="TextBox 3"/>
          <p:cNvSpPr txBox="1"/>
          <p:nvPr/>
        </p:nvSpPr>
        <p:spPr>
          <a:xfrm>
            <a:off x="4651515" y="93919"/>
            <a:ext cx="4422911" cy="461665"/>
          </a:xfrm>
          <a:prstGeom prst="rect">
            <a:avLst/>
          </a:prstGeom>
          <a:noFill/>
        </p:spPr>
        <p:txBody>
          <a:bodyPr wrap="square" rtlCol="0">
            <a:spAutoFit/>
          </a:bodyPr>
          <a:lstStyle/>
          <a:p>
            <a:pPr>
              <a:buNone/>
            </a:pPr>
            <a:r>
              <a:rPr lang="en-US" dirty="0" smtClean="0">
                <a:solidFill>
                  <a:schemeClr val="accent3">
                    <a:lumMod val="95000"/>
                  </a:schemeClr>
                </a:solidFill>
              </a:rPr>
              <a:t>Health Insurance Programs</a:t>
            </a:r>
            <a:endParaRPr lang="en-US" dirty="0">
              <a:solidFill>
                <a:schemeClr val="accent3">
                  <a:lumMod val="95000"/>
                </a:schemeClr>
              </a:solidFill>
            </a:endParaRPr>
          </a:p>
        </p:txBody>
      </p:sp>
      <p:graphicFrame>
        <p:nvGraphicFramePr>
          <p:cNvPr id="97" name="Table 96"/>
          <p:cNvGraphicFramePr>
            <a:graphicFrameLocks noGrp="1"/>
          </p:cNvGraphicFramePr>
          <p:nvPr>
            <p:extLst>
              <p:ext uri="{D42A27DB-BD31-4B8C-83A1-F6EECF244321}">
                <p14:modId xmlns:p14="http://schemas.microsoft.com/office/powerpoint/2010/main" val="1213446253"/>
              </p:ext>
            </p:extLst>
          </p:nvPr>
        </p:nvGraphicFramePr>
        <p:xfrm>
          <a:off x="526774" y="1164740"/>
          <a:ext cx="8302410" cy="1828800"/>
        </p:xfrm>
        <a:graphic>
          <a:graphicData uri="http://schemas.openxmlformats.org/drawingml/2006/table">
            <a:tbl>
              <a:tblPr firstRow="1" bandRow="1">
                <a:tableStyleId>{5C22544A-7EE6-4342-B048-85BDC9FD1C3A}</a:tableStyleId>
              </a:tblPr>
              <a:tblGrid>
                <a:gridCol w="2767470"/>
                <a:gridCol w="2579897"/>
                <a:gridCol w="2955043"/>
              </a:tblGrid>
              <a:tr h="301700">
                <a:tc>
                  <a:txBody>
                    <a:bodyPr/>
                    <a:lstStyle/>
                    <a:p>
                      <a:r>
                        <a:rPr lang="en-US" dirty="0" smtClean="0">
                          <a:latin typeface="+mn-lt"/>
                          <a:cs typeface="Arial"/>
                        </a:rPr>
                        <a:t>Redirection from</a:t>
                      </a:r>
                      <a:endParaRPr lang="en-US" dirty="0">
                        <a:latin typeface="+mn-lt"/>
                        <a:cs typeface="Arial"/>
                      </a:endParaRPr>
                    </a:p>
                  </a:txBody>
                  <a:tcPr anchor="ctr">
                    <a:lnL w="28575" cap="flat" cmpd="sng" algn="ctr">
                      <a:solidFill>
                        <a:srgbClr val="003695"/>
                      </a:solidFill>
                      <a:prstDash val="solid"/>
                      <a:round/>
                      <a:headEnd type="none" w="med" len="med"/>
                      <a:tailEnd type="none" w="med" len="med"/>
                    </a:lnL>
                    <a:lnT w="28575" cap="flat" cmpd="sng" algn="ctr">
                      <a:solidFill>
                        <a:srgbClr val="003695"/>
                      </a:solidFill>
                      <a:prstDash val="solid"/>
                      <a:round/>
                      <a:headEnd type="none" w="med" len="med"/>
                      <a:tailEnd type="none" w="med" len="med"/>
                    </a:lnT>
                    <a:solidFill>
                      <a:schemeClr val="accent1">
                        <a:lumMod val="75000"/>
                      </a:schemeClr>
                    </a:solidFill>
                  </a:tcPr>
                </a:tc>
                <a:tc>
                  <a:txBody>
                    <a:bodyPr/>
                    <a:lstStyle/>
                    <a:p>
                      <a:r>
                        <a:rPr lang="en-US" dirty="0" smtClean="0">
                          <a:latin typeface="+mn-lt"/>
                          <a:cs typeface="Arial"/>
                        </a:rPr>
                        <a:t>Total Cases (812)</a:t>
                      </a:r>
                      <a:endParaRPr lang="en-US" dirty="0">
                        <a:latin typeface="+mn-lt"/>
                        <a:cs typeface="Arial"/>
                      </a:endParaRPr>
                    </a:p>
                  </a:txBody>
                  <a:tcPr anchor="ctr">
                    <a:lnT w="28575" cap="flat" cmpd="sng" algn="ctr">
                      <a:solidFill>
                        <a:srgbClr val="003695"/>
                      </a:solidFill>
                      <a:prstDash val="solid"/>
                      <a:round/>
                      <a:headEnd type="none" w="med" len="med"/>
                      <a:tailEnd type="none" w="med" len="med"/>
                    </a:lnT>
                    <a:solidFill>
                      <a:schemeClr val="accent1">
                        <a:lumMod val="75000"/>
                      </a:schemeClr>
                    </a:solidFill>
                  </a:tcPr>
                </a:tc>
                <a:tc>
                  <a:txBody>
                    <a:bodyPr/>
                    <a:lstStyle/>
                    <a:p>
                      <a:r>
                        <a:rPr lang="en-US" dirty="0" smtClean="0">
                          <a:latin typeface="+mn-lt"/>
                          <a:cs typeface="Arial"/>
                        </a:rPr>
                        <a:t>Savings</a:t>
                      </a:r>
                      <a:endParaRPr lang="en-US" dirty="0">
                        <a:latin typeface="+mn-lt"/>
                        <a:cs typeface="Arial"/>
                      </a:endParaRPr>
                    </a:p>
                  </a:txBody>
                  <a:tcPr anchor="ctr">
                    <a:lnR w="28575" cap="flat" cmpd="sng" algn="ctr">
                      <a:solidFill>
                        <a:srgbClr val="003695"/>
                      </a:solidFill>
                      <a:prstDash val="solid"/>
                      <a:round/>
                      <a:headEnd type="none" w="med" len="med"/>
                      <a:tailEnd type="none" w="med" len="med"/>
                    </a:lnR>
                    <a:lnT w="28575" cap="flat" cmpd="sng" algn="ctr">
                      <a:solidFill>
                        <a:srgbClr val="003695"/>
                      </a:solidFill>
                      <a:prstDash val="solid"/>
                      <a:round/>
                      <a:headEnd type="none" w="med" len="med"/>
                      <a:tailEnd type="none" w="med" len="med"/>
                    </a:lnT>
                    <a:solidFill>
                      <a:schemeClr val="accent1">
                        <a:lumMod val="75000"/>
                      </a:schemeClr>
                    </a:solidFill>
                  </a:tcPr>
                </a:tc>
              </a:tr>
              <a:tr h="356462">
                <a:tc>
                  <a:txBody>
                    <a:bodyPr/>
                    <a:lstStyle/>
                    <a:p>
                      <a:r>
                        <a:rPr lang="en-US" dirty="0" smtClean="0">
                          <a:latin typeface="+mn-lt"/>
                          <a:cs typeface="Arial"/>
                        </a:rPr>
                        <a:t>Emergency Room</a:t>
                      </a:r>
                      <a:endParaRPr lang="en-US" dirty="0">
                        <a:latin typeface="+mn-lt"/>
                        <a:cs typeface="Arial"/>
                      </a:endParaRPr>
                    </a:p>
                  </a:txBody>
                  <a:tcPr anchor="ctr">
                    <a:lnL w="28575" cap="flat" cmpd="sng" algn="ctr">
                      <a:solidFill>
                        <a:srgbClr val="003695"/>
                      </a:solidFill>
                      <a:prstDash val="solid"/>
                      <a:round/>
                      <a:headEnd type="none" w="med" len="med"/>
                      <a:tailEnd type="none" w="med" len="med"/>
                    </a:lnL>
                  </a:tcPr>
                </a:tc>
                <a:tc>
                  <a:txBody>
                    <a:bodyPr/>
                    <a:lstStyle/>
                    <a:p>
                      <a:r>
                        <a:rPr lang="en-US" dirty="0" smtClean="0">
                          <a:latin typeface="+mn-lt"/>
                          <a:cs typeface="Arial"/>
                        </a:rPr>
                        <a:t>13.6% (112)</a:t>
                      </a:r>
                      <a:endParaRPr lang="en-US" dirty="0">
                        <a:latin typeface="+mn-lt"/>
                        <a:cs typeface="Arial"/>
                      </a:endParaRPr>
                    </a:p>
                  </a:txBody>
                  <a:tcPr anchor="ctr"/>
                </a:tc>
                <a:tc>
                  <a:txBody>
                    <a:bodyPr/>
                    <a:lstStyle/>
                    <a:p>
                      <a:r>
                        <a:rPr lang="en-US" dirty="0" smtClean="0">
                          <a:latin typeface="+mn-lt"/>
                          <a:cs typeface="Arial"/>
                        </a:rPr>
                        <a:t>$1460 ($163,520)</a:t>
                      </a:r>
                      <a:endParaRPr lang="en-US" dirty="0">
                        <a:latin typeface="+mn-lt"/>
                        <a:cs typeface="Arial"/>
                      </a:endParaRPr>
                    </a:p>
                  </a:txBody>
                  <a:tcPr anchor="ctr">
                    <a:lnR w="28575" cap="flat" cmpd="sng" algn="ctr">
                      <a:solidFill>
                        <a:srgbClr val="003695"/>
                      </a:solidFill>
                      <a:prstDash val="solid"/>
                      <a:round/>
                      <a:headEnd type="none" w="med" len="med"/>
                      <a:tailEnd type="none" w="med" len="med"/>
                    </a:lnR>
                  </a:tcPr>
                </a:tc>
              </a:tr>
              <a:tr h="356462">
                <a:tc>
                  <a:txBody>
                    <a:bodyPr/>
                    <a:lstStyle/>
                    <a:p>
                      <a:r>
                        <a:rPr lang="en-US" dirty="0" smtClean="0">
                          <a:latin typeface="+mn-lt"/>
                          <a:cs typeface="Arial"/>
                        </a:rPr>
                        <a:t>Urgent Care</a:t>
                      </a:r>
                      <a:r>
                        <a:rPr lang="en-US" baseline="0" dirty="0" smtClean="0">
                          <a:latin typeface="+mn-lt"/>
                          <a:cs typeface="Arial"/>
                        </a:rPr>
                        <a:t> Clinic</a:t>
                      </a:r>
                      <a:endParaRPr lang="en-US" dirty="0">
                        <a:latin typeface="+mn-lt"/>
                        <a:cs typeface="Arial"/>
                      </a:endParaRPr>
                    </a:p>
                  </a:txBody>
                  <a:tcPr anchor="ctr">
                    <a:lnL w="28575" cap="flat" cmpd="sng" algn="ctr">
                      <a:solidFill>
                        <a:srgbClr val="003695"/>
                      </a:solidFill>
                      <a:prstDash val="solid"/>
                      <a:round/>
                      <a:headEnd type="none" w="med" len="med"/>
                      <a:tailEnd type="none" w="med" len="med"/>
                    </a:lnL>
                  </a:tcPr>
                </a:tc>
                <a:tc>
                  <a:txBody>
                    <a:bodyPr/>
                    <a:lstStyle/>
                    <a:p>
                      <a:r>
                        <a:rPr lang="en-US" dirty="0" smtClean="0">
                          <a:latin typeface="+mn-lt"/>
                          <a:cs typeface="Arial"/>
                        </a:rPr>
                        <a:t>47.7% (387)</a:t>
                      </a:r>
                      <a:endParaRPr lang="en-US" dirty="0">
                        <a:latin typeface="+mn-lt"/>
                        <a:cs typeface="Arial"/>
                      </a:endParaRPr>
                    </a:p>
                  </a:txBody>
                  <a:tcPr anchor="ctr"/>
                </a:tc>
                <a:tc>
                  <a:txBody>
                    <a:bodyPr/>
                    <a:lstStyle/>
                    <a:p>
                      <a:r>
                        <a:rPr lang="en-US" dirty="0" smtClean="0">
                          <a:latin typeface="+mn-lt"/>
                          <a:cs typeface="Arial"/>
                        </a:rPr>
                        <a:t>$120 ($46,440)</a:t>
                      </a:r>
                      <a:endParaRPr lang="en-US" dirty="0">
                        <a:latin typeface="+mn-lt"/>
                        <a:cs typeface="Arial"/>
                      </a:endParaRPr>
                    </a:p>
                  </a:txBody>
                  <a:tcPr anchor="ctr">
                    <a:lnR w="28575" cap="flat" cmpd="sng" algn="ctr">
                      <a:solidFill>
                        <a:srgbClr val="003695"/>
                      </a:solidFill>
                      <a:prstDash val="solid"/>
                      <a:round/>
                      <a:headEnd type="none" w="med" len="med"/>
                      <a:tailEnd type="none" w="med" len="med"/>
                    </a:lnR>
                  </a:tcPr>
                </a:tc>
              </a:tr>
              <a:tr h="356462">
                <a:tc>
                  <a:txBody>
                    <a:bodyPr/>
                    <a:lstStyle/>
                    <a:p>
                      <a:r>
                        <a:rPr lang="en-US" dirty="0" smtClean="0">
                          <a:latin typeface="+mn-lt"/>
                          <a:cs typeface="Arial"/>
                        </a:rPr>
                        <a:t>Primary Care</a:t>
                      </a:r>
                      <a:r>
                        <a:rPr lang="en-US" baseline="0" dirty="0" smtClean="0">
                          <a:latin typeface="+mn-lt"/>
                          <a:cs typeface="Arial"/>
                        </a:rPr>
                        <a:t> Doctor</a:t>
                      </a:r>
                      <a:endParaRPr lang="en-US" dirty="0">
                        <a:latin typeface="+mn-lt"/>
                        <a:cs typeface="Arial"/>
                      </a:endParaRPr>
                    </a:p>
                  </a:txBody>
                  <a:tcPr anchor="ctr">
                    <a:lnL w="28575" cap="flat" cmpd="sng" algn="ctr">
                      <a:solidFill>
                        <a:srgbClr val="003695"/>
                      </a:solidFill>
                      <a:prstDash val="solid"/>
                      <a:round/>
                      <a:headEnd type="none" w="med" len="med"/>
                      <a:tailEnd type="none" w="med" len="med"/>
                    </a:lnL>
                  </a:tcPr>
                </a:tc>
                <a:tc>
                  <a:txBody>
                    <a:bodyPr/>
                    <a:lstStyle/>
                    <a:p>
                      <a:r>
                        <a:rPr lang="en-US" dirty="0" smtClean="0">
                          <a:latin typeface="+mn-lt"/>
                          <a:cs typeface="Arial"/>
                        </a:rPr>
                        <a:t>31.5% (256)</a:t>
                      </a:r>
                      <a:endParaRPr lang="en-US" dirty="0">
                        <a:latin typeface="+mn-lt"/>
                        <a:cs typeface="Arial"/>
                      </a:endParaRPr>
                    </a:p>
                  </a:txBody>
                  <a:tcPr anchor="ctr"/>
                </a:tc>
                <a:tc>
                  <a:txBody>
                    <a:bodyPr/>
                    <a:lstStyle/>
                    <a:p>
                      <a:r>
                        <a:rPr lang="en-US" dirty="0" smtClean="0">
                          <a:latin typeface="+mn-lt"/>
                          <a:cs typeface="Arial"/>
                        </a:rPr>
                        <a:t>$130 ($33,280)</a:t>
                      </a:r>
                      <a:endParaRPr lang="en-US" dirty="0">
                        <a:latin typeface="+mn-lt"/>
                        <a:cs typeface="Arial"/>
                      </a:endParaRPr>
                    </a:p>
                  </a:txBody>
                  <a:tcPr anchor="ctr">
                    <a:lnR w="28575" cap="flat" cmpd="sng" algn="ctr">
                      <a:solidFill>
                        <a:srgbClr val="003695"/>
                      </a:solidFill>
                      <a:prstDash val="solid"/>
                      <a:round/>
                      <a:headEnd type="none" w="med" len="med"/>
                      <a:tailEnd type="none" w="med" len="med"/>
                    </a:lnR>
                  </a:tcPr>
                </a:tc>
              </a:tr>
              <a:tr h="356462">
                <a:tc>
                  <a:txBody>
                    <a:bodyPr/>
                    <a:lstStyle/>
                    <a:p>
                      <a:r>
                        <a:rPr lang="en-US" dirty="0" smtClean="0">
                          <a:latin typeface="+mn-lt"/>
                          <a:cs typeface="Arial"/>
                        </a:rPr>
                        <a:t>No</a:t>
                      </a:r>
                      <a:r>
                        <a:rPr lang="en-US" baseline="0" dirty="0" smtClean="0">
                          <a:latin typeface="+mn-lt"/>
                          <a:cs typeface="Arial"/>
                        </a:rPr>
                        <a:t> treatment</a:t>
                      </a:r>
                      <a:endParaRPr lang="en-US" dirty="0">
                        <a:latin typeface="+mn-lt"/>
                        <a:cs typeface="Arial"/>
                      </a:endParaRPr>
                    </a:p>
                  </a:txBody>
                  <a:tcPr anchor="ctr">
                    <a:lnL w="28575" cap="flat" cmpd="sng" algn="ctr">
                      <a:solidFill>
                        <a:srgbClr val="003695"/>
                      </a:solidFill>
                      <a:prstDash val="solid"/>
                      <a:round/>
                      <a:headEnd type="none" w="med" len="med"/>
                      <a:tailEnd type="none" w="med" len="med"/>
                    </a:lnL>
                    <a:lnB w="28575" cap="flat" cmpd="sng" algn="ctr">
                      <a:solidFill>
                        <a:srgbClr val="003695"/>
                      </a:solidFill>
                      <a:prstDash val="solid"/>
                      <a:round/>
                      <a:headEnd type="none" w="med" len="med"/>
                      <a:tailEnd type="none" w="med" len="med"/>
                    </a:lnB>
                  </a:tcPr>
                </a:tc>
                <a:tc>
                  <a:txBody>
                    <a:bodyPr/>
                    <a:lstStyle/>
                    <a:p>
                      <a:r>
                        <a:rPr lang="en-US" dirty="0" smtClean="0">
                          <a:latin typeface="+mn-lt"/>
                          <a:cs typeface="Arial"/>
                        </a:rPr>
                        <a:t>7.2% (57)</a:t>
                      </a:r>
                      <a:endParaRPr lang="en-US" dirty="0">
                        <a:latin typeface="+mn-lt"/>
                        <a:cs typeface="Arial"/>
                      </a:endParaRPr>
                    </a:p>
                  </a:txBody>
                  <a:tcPr anchor="ctr">
                    <a:lnB w="28575" cap="flat" cmpd="sng" algn="ctr">
                      <a:solidFill>
                        <a:srgbClr val="003695"/>
                      </a:solidFill>
                      <a:prstDash val="solid"/>
                      <a:round/>
                      <a:headEnd type="none" w="med" len="med"/>
                      <a:tailEnd type="none" w="med" len="med"/>
                    </a:lnB>
                  </a:tcPr>
                </a:tc>
                <a:tc>
                  <a:txBody>
                    <a:bodyPr/>
                    <a:lstStyle/>
                    <a:p>
                      <a:endParaRPr lang="en-US" dirty="0">
                        <a:latin typeface="+mn-lt"/>
                        <a:cs typeface="Arial"/>
                      </a:endParaRPr>
                    </a:p>
                  </a:txBody>
                  <a:tcPr anchor="ctr">
                    <a:lnR w="28575" cap="flat" cmpd="sng" algn="ctr">
                      <a:solidFill>
                        <a:srgbClr val="003695"/>
                      </a:solidFill>
                      <a:prstDash val="solid"/>
                      <a:round/>
                      <a:headEnd type="none" w="med" len="med"/>
                      <a:tailEnd type="none" w="med" len="med"/>
                    </a:lnR>
                    <a:lnB w="28575" cap="flat" cmpd="sng" algn="ctr">
                      <a:solidFill>
                        <a:srgbClr val="003695"/>
                      </a:solidFill>
                      <a:prstDash val="solid"/>
                      <a:round/>
                      <a:headEnd type="none" w="med" len="med"/>
                      <a:tailEnd type="none" w="med" len="med"/>
                    </a:lnB>
                  </a:tcPr>
                </a:tc>
              </a:tr>
            </a:tbl>
          </a:graphicData>
        </a:graphic>
      </p:graphicFrame>
      <p:sp>
        <p:nvSpPr>
          <p:cNvPr id="98" name="Rectangle 97"/>
          <p:cNvSpPr/>
          <p:nvPr/>
        </p:nvSpPr>
        <p:spPr>
          <a:xfrm>
            <a:off x="293112" y="591014"/>
            <a:ext cx="8589777" cy="646331"/>
          </a:xfrm>
          <a:prstGeom prst="rect">
            <a:avLst/>
          </a:prstGeom>
        </p:spPr>
        <p:txBody>
          <a:bodyPr wrap="square">
            <a:spAutoFit/>
          </a:bodyPr>
          <a:lstStyle/>
          <a:p>
            <a:pPr>
              <a:buNone/>
            </a:pPr>
            <a:r>
              <a:rPr lang="en-US" sz="3600" dirty="0" smtClean="0">
                <a:solidFill>
                  <a:srgbClr val="404040"/>
                </a:solidFill>
                <a:latin typeface="Calibri Light"/>
                <a:cs typeface="Calibri Light"/>
              </a:rPr>
              <a:t>Client Case Study</a:t>
            </a:r>
            <a:endParaRPr lang="en-US" sz="3600" dirty="0">
              <a:solidFill>
                <a:srgbClr val="404040"/>
              </a:solidFill>
              <a:latin typeface="Calibri Light"/>
              <a:cs typeface="Calibri Light"/>
            </a:endParaRPr>
          </a:p>
        </p:txBody>
      </p:sp>
      <p:sp>
        <p:nvSpPr>
          <p:cNvPr id="99" name="Content Placeholder 2"/>
          <p:cNvSpPr txBox="1">
            <a:spLocks/>
          </p:cNvSpPr>
          <p:nvPr/>
        </p:nvSpPr>
        <p:spPr>
          <a:xfrm>
            <a:off x="576470" y="3136282"/>
            <a:ext cx="8487525" cy="3532875"/>
          </a:xfrm>
          <a:prstGeom prst="rect">
            <a:avLst/>
          </a:prstGeom>
        </p:spPr>
        <p:txBody>
          <a:bodyPr/>
          <a:lstStyle/>
          <a:p>
            <a:pPr marL="342900" indent="-342900" eaLnBrk="0" fontAlgn="base" hangingPunct="0">
              <a:spcBef>
                <a:spcPts val="1000"/>
              </a:spcBef>
              <a:spcAft>
                <a:spcPct val="0"/>
              </a:spcAft>
              <a:buClr>
                <a:srgbClr val="1C7677"/>
              </a:buClr>
              <a:defRPr/>
            </a:pPr>
            <a:r>
              <a:rPr lang="en-US" dirty="0" smtClean="0">
                <a:cs typeface="Arial"/>
              </a:rPr>
              <a:t>Plan </a:t>
            </a:r>
            <a:r>
              <a:rPr lang="en-US" dirty="0">
                <a:cs typeface="Arial"/>
              </a:rPr>
              <a:t>savings from </a:t>
            </a:r>
            <a:r>
              <a:rPr lang="en-US" dirty="0" smtClean="0">
                <a:cs typeface="Arial"/>
              </a:rPr>
              <a:t>redirection:		</a:t>
            </a:r>
            <a:r>
              <a:rPr lang="en-US" sz="2000" b="1" dirty="0" smtClean="0">
                <a:solidFill>
                  <a:srgbClr val="3366FF"/>
                </a:solidFill>
                <a:cs typeface="Arial"/>
              </a:rPr>
              <a:t>$243,240</a:t>
            </a:r>
            <a:endParaRPr lang="en-US" sz="2000" b="1" dirty="0">
              <a:solidFill>
                <a:srgbClr val="3366FF"/>
              </a:solidFill>
              <a:cs typeface="Arial"/>
            </a:endParaRPr>
          </a:p>
          <a:p>
            <a:pPr marL="342900" indent="-342900" eaLnBrk="0" fontAlgn="base" hangingPunct="0">
              <a:spcBef>
                <a:spcPts val="1000"/>
              </a:spcBef>
              <a:spcAft>
                <a:spcPct val="0"/>
              </a:spcAft>
              <a:buClr>
                <a:srgbClr val="1C7677"/>
              </a:buClr>
              <a:defRPr/>
            </a:pPr>
            <a:r>
              <a:rPr lang="en-US" dirty="0" smtClean="0">
                <a:cs typeface="Arial"/>
              </a:rPr>
              <a:t>Savings from productivity</a:t>
            </a:r>
            <a:r>
              <a:rPr lang="en-US" dirty="0">
                <a:cs typeface="Arial"/>
              </a:rPr>
              <a:t>: </a:t>
            </a:r>
            <a:r>
              <a:rPr lang="en-US" dirty="0" smtClean="0">
                <a:cs typeface="Arial"/>
              </a:rPr>
              <a:t>		</a:t>
            </a:r>
            <a:r>
              <a:rPr lang="en-US" sz="2000" b="1" dirty="0" smtClean="0">
                <a:solidFill>
                  <a:srgbClr val="3366FF"/>
                </a:solidFill>
                <a:cs typeface="Arial"/>
              </a:rPr>
              <a:t>$70,611</a:t>
            </a:r>
          </a:p>
          <a:p>
            <a:pPr marL="342900" indent="-342900" eaLnBrk="0" fontAlgn="base" hangingPunct="0">
              <a:spcBef>
                <a:spcPts val="500"/>
              </a:spcBef>
              <a:spcAft>
                <a:spcPct val="0"/>
              </a:spcAft>
              <a:buClr>
                <a:srgbClr val="1C7677"/>
              </a:buClr>
              <a:defRPr/>
            </a:pPr>
            <a:r>
              <a:rPr lang="en-US" sz="1200" dirty="0" smtClean="0">
                <a:cs typeface="Arial"/>
              </a:rPr>
              <a:t>(4 hours of lost productivity at an average wage of $21.74/hour*)</a:t>
            </a:r>
            <a:endParaRPr lang="en-US" sz="2400" b="1" dirty="0">
              <a:cs typeface="Arial"/>
            </a:endParaRPr>
          </a:p>
          <a:p>
            <a:pPr marL="342900" indent="-342900" eaLnBrk="0" hangingPunct="0">
              <a:spcBef>
                <a:spcPts val="1000"/>
              </a:spcBef>
              <a:buClr>
                <a:srgbClr val="1C7677"/>
              </a:buClr>
              <a:defRPr/>
            </a:pPr>
            <a:r>
              <a:rPr lang="en-US" dirty="0" smtClean="0">
                <a:cs typeface="Arial"/>
              </a:rPr>
              <a:t>Total Savings				</a:t>
            </a:r>
            <a:r>
              <a:rPr lang="en-US" sz="2000" b="1" dirty="0" smtClean="0">
                <a:solidFill>
                  <a:srgbClr val="3366FF"/>
                </a:solidFill>
                <a:cs typeface="Arial"/>
              </a:rPr>
              <a:t>$317,851</a:t>
            </a:r>
            <a:endParaRPr lang="en-US" sz="2000" dirty="0" smtClean="0">
              <a:cs typeface="Arial"/>
            </a:endParaRPr>
          </a:p>
          <a:p>
            <a:pPr marL="342900" indent="-342900" eaLnBrk="0" hangingPunct="0">
              <a:spcBef>
                <a:spcPts val="700"/>
              </a:spcBef>
              <a:buClr>
                <a:srgbClr val="1C7677"/>
              </a:buClr>
              <a:defRPr/>
            </a:pPr>
            <a:r>
              <a:rPr lang="en-US" dirty="0" smtClean="0">
                <a:cs typeface="Arial"/>
              </a:rPr>
              <a:t>Utilization </a:t>
            </a:r>
            <a:r>
              <a:rPr lang="en-US" dirty="0">
                <a:cs typeface="Arial"/>
              </a:rPr>
              <a:t>Per Employee: </a:t>
            </a:r>
            <a:r>
              <a:rPr lang="en-US" dirty="0" smtClean="0">
                <a:cs typeface="Arial"/>
              </a:rPr>
              <a:t>		</a:t>
            </a:r>
            <a:r>
              <a:rPr lang="en-US" sz="2000" b="1" dirty="0" smtClean="0">
                <a:cs typeface="Arial"/>
              </a:rPr>
              <a:t>56.2</a:t>
            </a:r>
            <a:r>
              <a:rPr lang="en-US" sz="2000" b="1" dirty="0">
                <a:cs typeface="Arial"/>
              </a:rPr>
              <a:t>% (812/1,445)</a:t>
            </a:r>
          </a:p>
          <a:p>
            <a:pPr marL="342900" indent="-342900" eaLnBrk="0" hangingPunct="0">
              <a:spcBef>
                <a:spcPts val="700"/>
              </a:spcBef>
              <a:buClr>
                <a:srgbClr val="1C7677"/>
              </a:buClr>
            </a:pPr>
            <a:r>
              <a:rPr lang="en-US" dirty="0" smtClean="0">
                <a:cs typeface="Arial"/>
              </a:rPr>
              <a:t>Registration </a:t>
            </a:r>
            <a:r>
              <a:rPr lang="en-US" dirty="0">
                <a:cs typeface="Arial"/>
              </a:rPr>
              <a:t>Per Employee: </a:t>
            </a:r>
            <a:r>
              <a:rPr lang="en-US" dirty="0" smtClean="0">
                <a:cs typeface="Arial"/>
              </a:rPr>
              <a:t>		</a:t>
            </a:r>
            <a:r>
              <a:rPr lang="en-US" sz="2000" b="1" dirty="0" smtClean="0">
                <a:solidFill>
                  <a:srgbClr val="000000"/>
                </a:solidFill>
                <a:cs typeface="Arial"/>
              </a:rPr>
              <a:t>55.29</a:t>
            </a:r>
            <a:r>
              <a:rPr lang="en-US" sz="2000" b="1" dirty="0">
                <a:solidFill>
                  <a:srgbClr val="000000"/>
                </a:solidFill>
                <a:cs typeface="Arial"/>
              </a:rPr>
              <a:t>% (799/1,445)</a:t>
            </a:r>
          </a:p>
          <a:p>
            <a:pPr marL="342900" indent="-342900" eaLnBrk="0" hangingPunct="0">
              <a:spcBef>
                <a:spcPts val="700"/>
              </a:spcBef>
              <a:buClr>
                <a:srgbClr val="1C7677"/>
              </a:buClr>
              <a:defRPr/>
            </a:pPr>
            <a:r>
              <a:rPr lang="en-US" dirty="0" smtClean="0">
                <a:cs typeface="Arial"/>
              </a:rPr>
              <a:t>Program </a:t>
            </a:r>
            <a:r>
              <a:rPr lang="en-US" dirty="0">
                <a:cs typeface="Arial"/>
              </a:rPr>
              <a:t>cost </a:t>
            </a:r>
            <a:r>
              <a:rPr lang="en-US" dirty="0" smtClean="0">
                <a:cs typeface="Arial"/>
              </a:rPr>
              <a:t>				</a:t>
            </a:r>
            <a:r>
              <a:rPr lang="en-US" sz="2000" b="1" dirty="0" smtClean="0">
                <a:cs typeface="Arial"/>
              </a:rPr>
              <a:t>$95,370</a:t>
            </a:r>
            <a:endParaRPr lang="en-US" sz="2000" dirty="0" smtClean="0">
              <a:cs typeface="Arial"/>
            </a:endParaRPr>
          </a:p>
          <a:p>
            <a:pPr marL="342900" indent="-342900" eaLnBrk="0" hangingPunct="0">
              <a:spcBef>
                <a:spcPts val="700"/>
              </a:spcBef>
              <a:buClr>
                <a:srgbClr val="1C7677"/>
              </a:buClr>
              <a:defRPr/>
            </a:pPr>
            <a:r>
              <a:rPr lang="en-US" b="1" dirty="0" smtClean="0">
                <a:cs typeface="Arial"/>
              </a:rPr>
              <a:t>Return </a:t>
            </a:r>
            <a:r>
              <a:rPr lang="en-US" b="1" dirty="0">
                <a:cs typeface="Arial"/>
              </a:rPr>
              <a:t>on Investment (ROI): </a:t>
            </a:r>
            <a:r>
              <a:rPr lang="en-US" b="1" dirty="0" smtClean="0">
                <a:cs typeface="Arial"/>
              </a:rPr>
              <a:t>		</a:t>
            </a:r>
            <a:r>
              <a:rPr lang="en-US" sz="2200" b="1" dirty="0" smtClean="0">
                <a:solidFill>
                  <a:srgbClr val="3366FF"/>
                </a:solidFill>
                <a:cs typeface="Arial"/>
              </a:rPr>
              <a:t>3.33 : 1</a:t>
            </a:r>
            <a:endParaRPr lang="en-US" sz="2200" b="1" dirty="0">
              <a:solidFill>
                <a:srgbClr val="3366FF"/>
              </a:solidFill>
              <a:cs typeface="Arial"/>
            </a:endParaRPr>
          </a:p>
          <a:p>
            <a:pPr marL="342900" indent="-342900" defTabSz="457200" eaLnBrk="0" fontAlgn="base" hangingPunct="0">
              <a:spcBef>
                <a:spcPct val="20000"/>
              </a:spcBef>
              <a:spcAft>
                <a:spcPct val="0"/>
              </a:spcAft>
              <a:buClr>
                <a:srgbClr val="1C7677"/>
              </a:buClr>
              <a:defRPr/>
            </a:pPr>
            <a:endParaRPr lang="en-US" sz="2000" dirty="0">
              <a:solidFill>
                <a:schemeClr val="bg1">
                  <a:lumMod val="50000"/>
                </a:schemeClr>
              </a:solidFill>
              <a:cs typeface="Arial"/>
            </a:endParaRPr>
          </a:p>
        </p:txBody>
      </p:sp>
      <p:pic>
        <p:nvPicPr>
          <p:cNvPr id="100" name="Picture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262" y="57711"/>
            <a:ext cx="1720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609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254000" y="1565275"/>
            <a:ext cx="8699500" cy="3763963"/>
          </a:xfrm>
        </p:spPr>
        <p:txBody>
          <a:bodyPr/>
          <a:lstStyle/>
          <a:p>
            <a:pPr indent="457200" algn="ctr" eaLnBrk="1" hangingPunct="1">
              <a:lnSpc>
                <a:spcPct val="100000"/>
              </a:lnSpc>
              <a:spcBef>
                <a:spcPts val="0"/>
              </a:spcBef>
              <a:defRPr/>
            </a:pP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3200" dirty="0" smtClean="0">
                <a:solidFill>
                  <a:srgbClr val="397595"/>
                </a:solidFill>
                <a:ea typeface="ＭＳ Ｐゴシック" pitchFamily="34" charset="-128"/>
              </a:rPr>
              <a:t/>
            </a:r>
            <a:br>
              <a:rPr lang="en-US" sz="3200" dirty="0" smtClean="0">
                <a:solidFill>
                  <a:srgbClr val="397595"/>
                </a:solidFill>
                <a:ea typeface="ＭＳ Ｐゴシック" pitchFamily="34" charset="-128"/>
              </a:rPr>
            </a:br>
            <a:r>
              <a:rPr lang="en-US" sz="6600" dirty="0">
                <a:ea typeface="ＭＳ Ｐゴシック" pitchFamily="34" charset="-128"/>
              </a:rPr>
              <a:t/>
            </a:r>
            <a:br>
              <a:rPr lang="en-US" sz="6600" dirty="0">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4" name="TextBox 3"/>
          <p:cNvSpPr txBox="1"/>
          <p:nvPr/>
        </p:nvSpPr>
        <p:spPr>
          <a:xfrm>
            <a:off x="4651515" y="93919"/>
            <a:ext cx="4422911" cy="461665"/>
          </a:xfrm>
          <a:prstGeom prst="rect">
            <a:avLst/>
          </a:prstGeom>
          <a:noFill/>
        </p:spPr>
        <p:txBody>
          <a:bodyPr wrap="square" rtlCol="0">
            <a:spAutoFit/>
          </a:bodyPr>
          <a:lstStyle/>
          <a:p>
            <a:pPr>
              <a:buNone/>
            </a:pPr>
            <a:r>
              <a:rPr lang="en-US" dirty="0" smtClean="0">
                <a:solidFill>
                  <a:schemeClr val="accent3">
                    <a:lumMod val="95000"/>
                  </a:schemeClr>
                </a:solidFill>
              </a:rPr>
              <a:t>Health Insurance Programs</a:t>
            </a:r>
            <a:endParaRPr lang="en-US" dirty="0">
              <a:solidFill>
                <a:schemeClr val="accent3">
                  <a:lumMod val="95000"/>
                </a:schemeClr>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28" y="735496"/>
            <a:ext cx="799437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43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54000" y="1565275"/>
            <a:ext cx="8699500" cy="3763963"/>
          </a:xfrm>
        </p:spPr>
        <p:txBody>
          <a:bodyPr/>
          <a:lstStyle/>
          <a:p>
            <a:pPr algn="ctr" eaLnBrk="1" hangingPunct="1">
              <a:defRPr/>
            </a:pPr>
            <a:r>
              <a:rPr lang="en-US" sz="6000" dirty="0" smtClean="0">
                <a:ea typeface="ＭＳ Ｐゴシック" pitchFamily="34" charset="-128"/>
              </a:rPr>
              <a:t/>
            </a:r>
            <a:br>
              <a:rPr lang="en-US" sz="6000" dirty="0" smtClean="0">
                <a:ea typeface="ＭＳ Ｐゴシック" pitchFamily="34" charset="-128"/>
              </a:rPr>
            </a:br>
            <a:r>
              <a:rPr lang="en-US" sz="6000" dirty="0" smtClean="0">
                <a:ea typeface="ＭＳ Ｐゴシック" pitchFamily="34" charset="-128"/>
              </a:rPr>
              <a:t>Questions</a:t>
            </a: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Tree>
    <p:extLst>
      <p:ext uri="{BB962C8B-B14F-4D97-AF65-F5344CB8AC3E}">
        <p14:creationId xmlns:p14="http://schemas.microsoft.com/office/powerpoint/2010/main" val="102206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92588" y="722637"/>
            <a:ext cx="8699500" cy="3763963"/>
          </a:xfrm>
        </p:spPr>
        <p:txBody>
          <a:bodyPr/>
          <a:lstStyle/>
          <a:p>
            <a:pPr eaLnBrk="1" hangingPunct="1">
              <a:defRPr/>
            </a:pPr>
            <a:r>
              <a:rPr lang="en-US" sz="36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Agenda</a:t>
            </a:r>
            <a:r>
              <a:rPr lang="en-US" sz="2400" dirty="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dirty="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t>
            </a: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Behaviors – </a:t>
            </a:r>
            <a:r>
              <a:rPr lang="en-US" sz="2400" b="0" dirty="0" err="1" smtClean="0">
                <a:solidFill>
                  <a:srgbClr val="397595"/>
                </a:solidFill>
                <a:latin typeface="Times New Roman" panose="02020603050405020304" pitchFamily="18" charset="0"/>
                <a:ea typeface="ＭＳ Ｐゴシック" pitchFamily="34" charset="-128"/>
                <a:cs typeface="Times New Roman" panose="02020603050405020304" pitchFamily="18" charset="0"/>
              </a:rPr>
              <a:t>Userism</a:t>
            </a: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vs Consumerism</a:t>
            </a:r>
            <a:b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-Consumerism Expectations</a:t>
            </a:r>
            <a:b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-Health Insurance Programs</a:t>
            </a:r>
            <a:r>
              <a:rPr lang="en-US" sz="2400" b="0" dirty="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b="0" dirty="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478301" y="4503510"/>
            <a:ext cx="8328074" cy="1015663"/>
          </a:xfrm>
          <a:prstGeom prst="rect">
            <a:avLst/>
          </a:prstGeom>
          <a:noFill/>
        </p:spPr>
        <p:txBody>
          <a:bodyPr wrap="square" rtlCol="0">
            <a:spAutoFit/>
          </a:bodyPr>
          <a:lstStyle/>
          <a:p>
            <a:pPr>
              <a:buNone/>
            </a:pPr>
            <a:r>
              <a:rPr lang="en-US" sz="2000" i="1" dirty="0" smtClean="0">
                <a:latin typeface="+mn-lt"/>
                <a:cs typeface="Times New Roman" panose="02020603050405020304" pitchFamily="18" charset="0"/>
              </a:rPr>
              <a:t>Changing behaviors, expectations and adding new programs, for employers and employees to navigate healthcare and other benefits in the new era of consumerism.</a:t>
            </a:r>
            <a:endParaRPr lang="en-US" sz="2000" i="1" dirty="0">
              <a:latin typeface="+mn-lt"/>
              <a:cs typeface="Times New Roman" panose="02020603050405020304" pitchFamily="18" charset="0"/>
            </a:endParaRPr>
          </a:p>
        </p:txBody>
      </p:sp>
    </p:spTree>
    <p:extLst>
      <p:ext uri="{BB962C8B-B14F-4D97-AF65-F5344CB8AC3E}">
        <p14:creationId xmlns:p14="http://schemas.microsoft.com/office/powerpoint/2010/main" val="188072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92588" y="722637"/>
            <a:ext cx="8699500" cy="1791963"/>
          </a:xfrm>
        </p:spPr>
        <p:txBody>
          <a:bodyPr/>
          <a:lstStyle/>
          <a:p>
            <a:pPr eaLnBrk="1" hangingPunct="1">
              <a:defRPr/>
            </a:pPr>
            <a:r>
              <a:rPr lang="en-US" sz="2400" dirty="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dirty="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t>
            </a:r>
            <a:r>
              <a:rPr lang="en-US" sz="32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Behaviors – </a:t>
            </a:r>
            <a:r>
              <a:rPr lang="en-US" sz="3200" dirty="0" err="1" smtClean="0">
                <a:solidFill>
                  <a:srgbClr val="397595"/>
                </a:solidFill>
                <a:latin typeface="Times New Roman" panose="02020603050405020304" pitchFamily="18" charset="0"/>
                <a:ea typeface="ＭＳ Ｐゴシック" pitchFamily="34" charset="-128"/>
                <a:cs typeface="Times New Roman" panose="02020603050405020304" pitchFamily="18" charset="0"/>
              </a:rPr>
              <a:t>Userism</a:t>
            </a:r>
            <a:r>
              <a:rPr lang="en-US" sz="32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vs Consumerism</a:t>
            </a:r>
            <a:br>
              <a:rPr lang="en-US" sz="320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32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32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r>
              <a:rPr lang="en-US" sz="24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t>
            </a: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endParaRPr lang="en-US" sz="28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403994" y="2853615"/>
            <a:ext cx="8328074" cy="1015663"/>
          </a:xfrm>
          <a:prstGeom prst="rect">
            <a:avLst/>
          </a:prstGeom>
          <a:noFill/>
        </p:spPr>
        <p:txBody>
          <a:bodyPr wrap="square" rtlCol="0">
            <a:spAutoFit/>
          </a:bodyPr>
          <a:lstStyle/>
          <a:p>
            <a:pPr>
              <a:buNone/>
            </a:pPr>
            <a:r>
              <a:rPr lang="en-US" sz="2000" i="1" dirty="0" smtClean="0">
                <a:latin typeface="+mn-lt"/>
                <a:cs typeface="Times New Roman" panose="02020603050405020304" pitchFamily="18" charset="0"/>
              </a:rPr>
              <a:t>Changing behaviors, expectations and adding new programs, for employers and employees to navigate healthcare and other benefits in the new era of consumerism.</a:t>
            </a:r>
            <a:endParaRPr lang="en-US" sz="2000" i="1" dirty="0">
              <a:latin typeface="+mn-lt"/>
              <a:cs typeface="Times New Roman" panose="02020603050405020304" pitchFamily="18" charset="0"/>
            </a:endParaRPr>
          </a:p>
        </p:txBody>
      </p:sp>
    </p:spTree>
    <p:extLst>
      <p:ext uri="{BB962C8B-B14F-4D97-AF65-F5344CB8AC3E}">
        <p14:creationId xmlns:p14="http://schemas.microsoft.com/office/powerpoint/2010/main" val="111530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015276"/>
            <a:ext cx="8699500" cy="4577557"/>
          </a:xfrm>
        </p:spPr>
        <p:txBody>
          <a:bodyPr/>
          <a:lstStyle/>
          <a:p>
            <a:pPr eaLnBrk="1" hangingPunct="1">
              <a:defRPr/>
            </a:pPr>
            <a:r>
              <a:rPr lang="en-US" sz="3200" dirty="0" err="1" smtClean="0">
                <a:solidFill>
                  <a:srgbClr val="397595"/>
                </a:solidFill>
                <a:latin typeface="Times New Roman" panose="02020603050405020304" pitchFamily="18" charset="0"/>
                <a:ea typeface="ＭＳ Ｐゴシック" pitchFamily="34" charset="-128"/>
                <a:cs typeface="Times New Roman" panose="02020603050405020304" pitchFamily="18" charset="0"/>
              </a:rPr>
              <a:t>U</a:t>
            </a:r>
            <a:r>
              <a:rPr lang="en-US" dirty="0" err="1" smtClean="0">
                <a:solidFill>
                  <a:srgbClr val="397595"/>
                </a:solidFill>
                <a:latin typeface="Times New Roman" panose="02020603050405020304" pitchFamily="18" charset="0"/>
                <a:ea typeface="ＭＳ Ｐゴシック" pitchFamily="34" charset="-128"/>
                <a:cs typeface="Times New Roman" panose="02020603050405020304" pitchFamily="18" charset="0"/>
              </a:rPr>
              <a:t>serism</a:t>
            </a:r>
            <a:r>
              <a:rPr lang="en-US"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t>
            </a:r>
            <a:r>
              <a:rPr lang="en-US" dirty="0">
                <a:solidFill>
                  <a:srgbClr val="397595"/>
                </a:solidFill>
                <a:latin typeface="Times New Roman" panose="02020603050405020304" pitchFamily="18" charset="0"/>
                <a:ea typeface="ＭＳ Ｐゴシック" pitchFamily="34" charset="-128"/>
                <a:cs typeface="Times New Roman" panose="02020603050405020304" pitchFamily="18" charset="0"/>
              </a:rPr>
              <a:t>vs </a:t>
            </a:r>
            <a:r>
              <a:rPr lang="en-US"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Consumerism</a:t>
            </a:r>
            <a:r>
              <a:rPr lang="en-US" dirty="0" smtClean="0">
                <a:solidFill>
                  <a:srgbClr val="397595"/>
                </a:solidFill>
                <a:ea typeface="ＭＳ Ｐゴシック" pitchFamily="34" charset="-128"/>
              </a:rPr>
              <a:t/>
            </a:r>
            <a:br>
              <a:rPr lang="en-US" dirty="0" smtClean="0">
                <a:solidFill>
                  <a:srgbClr val="397595"/>
                </a:solidFill>
                <a:ea typeface="ＭＳ Ｐゴシック" pitchFamily="34" charset="-128"/>
              </a:rPr>
            </a:br>
            <a:r>
              <a:rPr lang="en-US" dirty="0" smtClean="0">
                <a:solidFill>
                  <a:srgbClr val="397595"/>
                </a:solidFill>
                <a:latin typeface="+mj-lt"/>
                <a:ea typeface="ＭＳ Ｐゴシック" pitchFamily="34" charset="-128"/>
              </a:rPr>
              <a:t/>
            </a:r>
            <a:br>
              <a:rPr lang="en-US" dirty="0" smtClean="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Health Care is slowly evolving for consumers to become active participants in roles where we have traditionally been passive recipients.</a:t>
            </a:r>
            <a:br>
              <a:rPr lang="en-US" sz="1600" b="0" dirty="0" smtClean="0">
                <a:solidFill>
                  <a:srgbClr val="397595"/>
                </a:solidFill>
                <a:latin typeface="+mj-lt"/>
                <a:ea typeface="ＭＳ Ｐゴシック" pitchFamily="34" charset="-128"/>
              </a:rPr>
            </a:br>
            <a:r>
              <a:rPr lang="en-US" dirty="0" smtClean="0">
                <a:solidFill>
                  <a:srgbClr val="397595"/>
                </a:solidFill>
                <a:latin typeface="+mj-lt"/>
                <a:ea typeface="ＭＳ Ｐゴシック" pitchFamily="34" charset="-128"/>
              </a:rPr>
              <a:t>	</a:t>
            </a:r>
            <a:r>
              <a:rPr lang="en-US" sz="1600" b="0" dirty="0" smtClean="0">
                <a:solidFill>
                  <a:srgbClr val="397595"/>
                </a:solidFill>
                <a:latin typeface="+mj-lt"/>
                <a:ea typeface="ＭＳ Ｐゴシック" pitchFamily="34" charset="-128"/>
              </a:rPr>
              <a:t> </a:t>
            </a:r>
            <a:br>
              <a:rPr lang="en-US" sz="1600" b="0" dirty="0" smtClean="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	Specialist</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r>
            <a:br>
              <a:rPr lang="en-US" sz="1600" b="0" dirty="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	Surgery (Outpatient Surgery Center vs Hospital)</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r>
            <a:br>
              <a:rPr lang="en-US" sz="1600" b="0" dirty="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	Major Diagnostics (MRI, CT Scans)</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t>
            </a:r>
            <a:r>
              <a:rPr lang="en-US" sz="1600" b="0" dirty="0" smtClean="0">
                <a:solidFill>
                  <a:srgbClr val="397595"/>
                </a:solidFill>
                <a:latin typeface="+mj-lt"/>
                <a:ea typeface="ＭＳ Ｐゴシック" pitchFamily="34" charset="-128"/>
              </a:rPr>
              <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t>
            </a:r>
            <a:r>
              <a:rPr lang="en-US" sz="1600" b="0" dirty="0" smtClean="0">
                <a:solidFill>
                  <a:srgbClr val="397595"/>
                </a:solidFill>
                <a:latin typeface="+mj-lt"/>
                <a:ea typeface="ＭＳ Ｐゴシック" pitchFamily="34" charset="-128"/>
              </a:rPr>
              <a:t>Emergency Room</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r>
            <a:br>
              <a:rPr lang="en-US" sz="1600" b="0" dirty="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	Urgent Care Center</a:t>
            </a:r>
            <a:br>
              <a:rPr lang="en-US" sz="1600" b="0" dirty="0" smtClean="0">
                <a:solidFill>
                  <a:srgbClr val="397595"/>
                </a:solidFill>
                <a:latin typeface="+mj-lt"/>
                <a:ea typeface="ＭＳ Ｐゴシック" pitchFamily="34" charset="-128"/>
              </a:rPr>
            </a:br>
            <a:r>
              <a:rPr lang="en-US" sz="1600" b="0" dirty="0">
                <a:solidFill>
                  <a:srgbClr val="397595"/>
                </a:solidFill>
                <a:latin typeface="+mj-lt"/>
                <a:ea typeface="ＭＳ Ｐゴシック" pitchFamily="34" charset="-128"/>
              </a:rPr>
              <a:t/>
            </a:r>
            <a:br>
              <a:rPr lang="en-US" sz="1600" b="0" dirty="0">
                <a:solidFill>
                  <a:srgbClr val="397595"/>
                </a:solidFill>
                <a:latin typeface="+mj-lt"/>
                <a:ea typeface="ＭＳ Ｐゴシック" pitchFamily="34" charset="-128"/>
              </a:rPr>
            </a:br>
            <a:r>
              <a:rPr lang="en-US" sz="1600" b="0" dirty="0" smtClean="0">
                <a:solidFill>
                  <a:srgbClr val="397595"/>
                </a:solidFill>
                <a:latin typeface="+mj-lt"/>
                <a:ea typeface="ＭＳ Ｐゴシック" pitchFamily="34" charset="-128"/>
              </a:rPr>
              <a:t>	Prescriptions</a:t>
            </a:r>
            <a:endParaRPr lang="en-US" sz="1600" b="0" i="1" dirty="0" smtClean="0">
              <a:solidFill>
                <a:srgbClr val="388EB2"/>
              </a:solidFill>
              <a:latin typeface="+mj-lt"/>
              <a:ea typeface="ＭＳ Ｐゴシック" pitchFamily="34" charset="-128"/>
            </a:endParaRPr>
          </a:p>
        </p:txBody>
      </p:sp>
      <p:sp>
        <p:nvSpPr>
          <p:cNvPr id="2" name="TextBox 1"/>
          <p:cNvSpPr txBox="1"/>
          <p:nvPr/>
        </p:nvSpPr>
        <p:spPr>
          <a:xfrm>
            <a:off x="0" y="5592833"/>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6202015" y="119269"/>
            <a:ext cx="2812775" cy="707886"/>
          </a:xfrm>
          <a:prstGeom prst="rect">
            <a:avLst/>
          </a:prstGeom>
          <a:noFill/>
        </p:spPr>
        <p:txBody>
          <a:bodyPr wrap="square" rtlCol="0">
            <a:spAutoFit/>
          </a:bodyPr>
          <a:lstStyle/>
          <a:p>
            <a:pPr>
              <a:buNone/>
            </a:pPr>
            <a:r>
              <a:rPr lang="en-US" sz="4000" dirty="0" smtClean="0">
                <a:solidFill>
                  <a:schemeClr val="accent3">
                    <a:lumMod val="95000"/>
                  </a:schemeClr>
                </a:solidFill>
              </a:rPr>
              <a:t>Behaviors</a:t>
            </a:r>
            <a:endParaRPr lang="en-US" sz="4000" dirty="0">
              <a:solidFill>
                <a:schemeClr val="accent3">
                  <a:lumMod val="95000"/>
                </a:schemeClr>
              </a:solidFill>
            </a:endParaRPr>
          </a:p>
        </p:txBody>
      </p:sp>
      <p:pic>
        <p:nvPicPr>
          <p:cNvPr id="6" name="Picture 4" descr="http://www.lsmguide.com/wp-content/uploads/Go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288" y="3429000"/>
            <a:ext cx="3317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9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18281" y="1131955"/>
            <a:ext cx="8699500" cy="4502083"/>
          </a:xfrm>
        </p:spPr>
        <p:txBody>
          <a:bodyPr/>
          <a:lstStyle/>
          <a:p>
            <a:pPr eaLnBrk="1" hangingPunct="1">
              <a:defRPr/>
            </a:pPr>
            <a:r>
              <a:rPr lang="en-US" sz="2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Asking Questions to your doctor, health insurance provider, and pharmacist</a:t>
            </a:r>
            <a:r>
              <a:rPr lang="en-US" sz="2400" dirty="0" smtClean="0">
                <a:solidFill>
                  <a:schemeClr val="tx1"/>
                </a:solidFill>
                <a:latin typeface="+mj-lt"/>
                <a:ea typeface="ＭＳ Ｐゴシック" pitchFamily="34" charset="-128"/>
              </a:rPr>
              <a:t>:</a:t>
            </a:r>
            <a:br>
              <a:rPr lang="en-US" sz="2400" dirty="0" smtClean="0">
                <a:solidFill>
                  <a:schemeClr val="tx1"/>
                </a:solidFill>
                <a:latin typeface="+mj-lt"/>
                <a:ea typeface="ＭＳ Ｐゴシック" pitchFamily="34" charset="-128"/>
              </a:rPr>
            </a:br>
            <a:r>
              <a:rPr lang="en-US" sz="1800" dirty="0">
                <a:solidFill>
                  <a:schemeClr val="tx1"/>
                </a:solidFill>
                <a:latin typeface="+mj-lt"/>
                <a:ea typeface="ＭＳ Ｐゴシック" pitchFamily="34" charset="-128"/>
              </a:rPr>
              <a:t/>
            </a:r>
            <a:br>
              <a:rPr lang="en-US" sz="1800" dirty="0">
                <a:solidFill>
                  <a:schemeClr val="tx1"/>
                </a:solidFill>
                <a:latin typeface="+mj-lt"/>
                <a:ea typeface="ＭＳ Ｐゴシック" pitchFamily="34" charset="-128"/>
              </a:rPr>
            </a:br>
            <a:r>
              <a:rPr lang="en-US" sz="1800" i="1" dirty="0" smtClean="0">
                <a:solidFill>
                  <a:schemeClr val="tx1"/>
                </a:solidFill>
                <a:latin typeface="+mj-lt"/>
                <a:ea typeface="ＭＳ Ｐゴシック" pitchFamily="34" charset="-128"/>
              </a:rPr>
              <a:t>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Don’t be afraid to get a second opinion from another doctor	</a:t>
            </a:r>
            <a:b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a:t>
            </a:r>
            <a:b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Remember when you are having outpatient surgery or major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diagnostics the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bigger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the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building the more expensive the cost. (even if your cost is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just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a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copay</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there is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an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even bigger cost to the employer plan that will 	ultimately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trickle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to your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renewal</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a:t>
            </a:r>
            <a:b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b="0" dirty="0">
                <a:solidFill>
                  <a:schemeClr val="tx1"/>
                </a:solidFill>
                <a:latin typeface="Times New Roman" panose="02020603050405020304" pitchFamily="18" charset="0"/>
                <a:ea typeface="ＭＳ Ｐゴシック" pitchFamily="34" charset="-128"/>
                <a:cs typeface="Times New Roman" panose="02020603050405020304" pitchFamily="18" charset="0"/>
              </a:rPr>
              <a:t/>
            </a:r>
            <a:br>
              <a:rPr lang="en-US" sz="1800" b="0" dirty="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a:t>
            </a:r>
            <a:r>
              <a:rPr lang="en-US" sz="1800" b="0" dirty="0">
                <a:solidFill>
                  <a:schemeClr val="tx1"/>
                </a:solidFill>
                <a:latin typeface="Times New Roman" panose="02020603050405020304" pitchFamily="18" charset="0"/>
                <a:ea typeface="ＭＳ Ｐゴシック" pitchFamily="34" charset="-128"/>
                <a:cs typeface="Times New Roman" panose="02020603050405020304" pitchFamily="18" charset="0"/>
              </a:rPr>
              <a:t> Prescriptions – when visiting your doctor always have your formulary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list </a:t>
            </a:r>
            <a:r>
              <a:rPr lang="en-US" sz="1800" b="0" dirty="0">
                <a:solidFill>
                  <a:schemeClr val="tx1"/>
                </a:solidFill>
                <a:latin typeface="Times New Roman" panose="02020603050405020304" pitchFamily="18" charset="0"/>
                <a:ea typeface="ＭＳ Ｐゴシック" pitchFamily="34" charset="-128"/>
                <a:cs typeface="Times New Roman" panose="02020603050405020304" pitchFamily="18" charset="0"/>
              </a:rPr>
              <a:t>of </a:t>
            </a:r>
            <a:r>
              <a:rPr lang="en-US" sz="1800" b="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medications </a:t>
            </a:r>
            <a:r>
              <a:rPr lang="en-US" sz="1800" b="0" dirty="0">
                <a:solidFill>
                  <a:schemeClr val="tx1"/>
                </a:solidFill>
                <a:latin typeface="Times New Roman" panose="02020603050405020304" pitchFamily="18" charset="0"/>
                <a:ea typeface="ＭＳ Ｐゴシック" pitchFamily="34" charset="-128"/>
                <a:cs typeface="Times New Roman" panose="02020603050405020304" pitchFamily="18" charset="0"/>
              </a:rPr>
              <a:t>from your health insurance provider. </a:t>
            </a:r>
            <a:r>
              <a:rPr lang="en-US" sz="18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
            </a:r>
            <a:br>
              <a:rPr lang="en-US" sz="18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i="1" dirty="0">
                <a:solidFill>
                  <a:schemeClr val="tx1"/>
                </a:solidFill>
                <a:latin typeface="Times New Roman" panose="02020603050405020304" pitchFamily="18" charset="0"/>
                <a:ea typeface="ＭＳ Ｐゴシック" pitchFamily="34" charset="-128"/>
                <a:cs typeface="Times New Roman" panose="02020603050405020304" pitchFamily="18" charset="0"/>
              </a:rPr>
              <a:t/>
            </a:r>
            <a:br>
              <a:rPr lang="en-US" sz="1800" i="1" dirty="0">
                <a:solidFill>
                  <a:schemeClr val="tx1"/>
                </a:solidFill>
                <a:latin typeface="Times New Roman" panose="02020603050405020304" pitchFamily="18" charset="0"/>
                <a:ea typeface="ＭＳ Ｐゴシック" pitchFamily="34" charset="-128"/>
                <a:cs typeface="Times New Roman" panose="02020603050405020304" pitchFamily="18" charset="0"/>
              </a:rPr>
            </a:br>
            <a:r>
              <a:rPr lang="en-US" sz="1800" i="1" dirty="0">
                <a:solidFill>
                  <a:srgbClr val="388EB2"/>
                </a:solidFill>
                <a:latin typeface="+mj-lt"/>
                <a:ea typeface="ＭＳ Ｐゴシック" pitchFamily="34" charset="-128"/>
              </a:rPr>
              <a:t>	</a:t>
            </a:r>
            <a:r>
              <a:rPr lang="en-US" sz="1800" i="1" dirty="0" smtClean="0">
                <a:solidFill>
                  <a:srgbClr val="388EB2"/>
                </a:solidFill>
                <a:latin typeface="+mj-lt"/>
                <a:ea typeface="ＭＳ Ｐゴシック" pitchFamily="34" charset="-128"/>
              </a:rPr>
              <a:t/>
            </a:r>
            <a:br>
              <a:rPr lang="en-US" sz="1800" i="1" dirty="0" smtClean="0">
                <a:solidFill>
                  <a:srgbClr val="388EB2"/>
                </a:solidFill>
                <a:latin typeface="+mj-lt"/>
                <a:ea typeface="ＭＳ Ｐゴシック" pitchFamily="34" charset="-128"/>
              </a:rPr>
            </a:br>
            <a:r>
              <a:rPr lang="en-US" sz="1800" i="1" dirty="0">
                <a:solidFill>
                  <a:srgbClr val="388EB2"/>
                </a:solidFill>
                <a:latin typeface="+mj-lt"/>
                <a:ea typeface="ＭＳ Ｐゴシック" pitchFamily="34" charset="-128"/>
              </a:rPr>
              <a:t/>
            </a:r>
            <a:br>
              <a:rPr lang="en-US" sz="1800" i="1" dirty="0">
                <a:solidFill>
                  <a:srgbClr val="388EB2"/>
                </a:solidFill>
                <a:latin typeface="+mj-lt"/>
                <a:ea typeface="ＭＳ Ｐゴシック" pitchFamily="34" charset="-128"/>
              </a:rPr>
            </a:br>
            <a:r>
              <a:rPr lang="en-US" sz="1600" b="0" i="1" dirty="0" smtClean="0">
                <a:solidFill>
                  <a:srgbClr val="388EB2"/>
                </a:solidFill>
                <a:latin typeface="+mj-lt"/>
                <a:ea typeface="ＭＳ Ｐゴシック" pitchFamily="34" charset="-128"/>
              </a:rPr>
              <a:t>	</a:t>
            </a:r>
            <a:br>
              <a:rPr lang="en-US" sz="1600" b="0" i="1" dirty="0" smtClean="0">
                <a:solidFill>
                  <a:srgbClr val="388EB2"/>
                </a:solidFill>
                <a:latin typeface="+mj-lt"/>
                <a:ea typeface="ＭＳ Ｐゴシック" pitchFamily="34" charset="-128"/>
              </a:rPr>
            </a:br>
            <a:r>
              <a:rPr lang="en-US" sz="1600" b="0" i="1" dirty="0" smtClean="0">
                <a:solidFill>
                  <a:srgbClr val="388EB2"/>
                </a:solidFill>
                <a:latin typeface="+mj-lt"/>
                <a:ea typeface="ＭＳ Ｐゴシック" pitchFamily="34" charset="-128"/>
              </a:rPr>
              <a:t/>
            </a:r>
            <a:br>
              <a:rPr lang="en-US" sz="1600" b="0" i="1" dirty="0" smtClean="0">
                <a:solidFill>
                  <a:srgbClr val="388EB2"/>
                </a:solidFill>
                <a:latin typeface="+mj-lt"/>
                <a:ea typeface="ＭＳ Ｐゴシック" pitchFamily="34" charset="-128"/>
              </a:rPr>
            </a:br>
            <a:r>
              <a:rPr lang="en-US" sz="1600" b="0" i="1" dirty="0">
                <a:solidFill>
                  <a:srgbClr val="388EB2"/>
                </a:solidFill>
                <a:latin typeface="+mj-lt"/>
                <a:ea typeface="ＭＳ Ｐゴシック" pitchFamily="34" charset="-128"/>
              </a:rPr>
              <a:t>	</a:t>
            </a:r>
            <a:endParaRPr lang="en-US" sz="1600" b="0" i="1" dirty="0" smtClean="0">
              <a:solidFill>
                <a:srgbClr val="388EB2"/>
              </a:solidFill>
              <a:latin typeface="+mj-lt"/>
              <a:ea typeface="ＭＳ Ｐゴシック" pitchFamily="34" charset="-128"/>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6202015" y="119269"/>
            <a:ext cx="2812775" cy="707886"/>
          </a:xfrm>
          <a:prstGeom prst="rect">
            <a:avLst/>
          </a:prstGeom>
          <a:noFill/>
        </p:spPr>
        <p:txBody>
          <a:bodyPr wrap="square" rtlCol="0">
            <a:spAutoFit/>
          </a:bodyPr>
          <a:lstStyle/>
          <a:p>
            <a:pPr>
              <a:buNone/>
            </a:pPr>
            <a:r>
              <a:rPr lang="en-US" sz="4000" dirty="0" smtClean="0">
                <a:solidFill>
                  <a:schemeClr val="accent3">
                    <a:lumMod val="95000"/>
                  </a:schemeClr>
                </a:solidFill>
              </a:rPr>
              <a:t>Behaviors</a:t>
            </a:r>
            <a:endParaRPr lang="en-US" sz="4000" dirty="0">
              <a:solidFill>
                <a:schemeClr val="accent3">
                  <a:lumMod val="95000"/>
                </a:schemeClr>
              </a:solidFill>
            </a:endParaRPr>
          </a:p>
        </p:txBody>
      </p:sp>
    </p:spTree>
    <p:extLst>
      <p:ext uri="{BB962C8B-B14F-4D97-AF65-F5344CB8AC3E}">
        <p14:creationId xmlns:p14="http://schemas.microsoft.com/office/powerpoint/2010/main" val="1723733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54000" y="1023730"/>
            <a:ext cx="6931991" cy="5416827"/>
          </a:xfrm>
        </p:spPr>
        <p:txBody>
          <a:bodyPr/>
          <a:lstStyle/>
          <a:p>
            <a:pPr eaLnBrk="1" hangingPunct="1">
              <a:defRPr/>
            </a:pPr>
            <a:r>
              <a:rPr lang="en-US" sz="1800" i="1" dirty="0" smtClean="0">
                <a:solidFill>
                  <a:schemeClr val="tx1"/>
                </a:solidFill>
                <a:latin typeface="+mj-lt"/>
                <a:ea typeface="ＭＳ Ｐゴシック" pitchFamily="34" charset="-128"/>
              </a:rPr>
              <a:t>Using your health care providers website:</a:t>
            </a:r>
            <a:br>
              <a:rPr lang="en-US" sz="1800" i="1" dirty="0" smtClean="0">
                <a:solidFill>
                  <a:schemeClr val="tx1"/>
                </a:solidFill>
                <a:latin typeface="+mj-lt"/>
                <a:ea typeface="ＭＳ Ｐゴシック" pitchFamily="34" charset="-128"/>
              </a:rPr>
            </a:br>
            <a:r>
              <a:rPr lang="en-US" sz="1800" i="1" dirty="0">
                <a:solidFill>
                  <a:schemeClr val="tx1"/>
                </a:solidFill>
                <a:latin typeface="+mj-lt"/>
                <a:ea typeface="ＭＳ Ｐゴシック" pitchFamily="34" charset="-128"/>
              </a:rPr>
              <a:t/>
            </a:r>
            <a:br>
              <a:rPr lang="en-US" sz="1800" i="1" dirty="0">
                <a:solidFill>
                  <a:schemeClr val="tx1"/>
                </a:solidFill>
                <a:latin typeface="+mj-lt"/>
                <a:ea typeface="ＭＳ Ｐゴシック" pitchFamily="34" charset="-128"/>
              </a:rPr>
            </a:br>
            <a:r>
              <a:rPr lang="en-US" sz="1600" b="0" i="1" dirty="0" smtClean="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Look up your benefits - </a:t>
            </a:r>
            <a:r>
              <a:rPr lang="en-US" sz="1600" b="0" dirty="0" smtClean="0">
                <a:solidFill>
                  <a:schemeClr val="tx1"/>
                </a:solidFill>
                <a:latin typeface="+mj-lt"/>
                <a:ea typeface="ＭＳ Ｐゴシック" pitchFamily="34" charset="-128"/>
              </a:rPr>
              <a:t>What is my cost for an office visit?</a:t>
            </a:r>
            <a:br>
              <a:rPr lang="en-US" sz="1600" b="0" dirty="0" smtClean="0">
                <a:solidFill>
                  <a:schemeClr val="tx1"/>
                </a:solidFill>
                <a:latin typeface="+mj-lt"/>
                <a:ea typeface="ＭＳ Ｐゴシック" pitchFamily="34" charset="-128"/>
              </a:rPr>
            </a:br>
            <a:r>
              <a:rPr lang="en-US" sz="1600" b="0" i="1" dirty="0" smtClean="0">
                <a:solidFill>
                  <a:schemeClr val="tx1"/>
                </a:solidFill>
                <a:latin typeface="+mj-lt"/>
                <a:ea typeface="ＭＳ Ｐゴシック" pitchFamily="34" charset="-128"/>
              </a:rPr>
              <a:t/>
            </a:r>
            <a:br>
              <a:rPr lang="en-US" sz="1600" b="0" i="1" dirty="0" smtClean="0">
                <a:solidFill>
                  <a:schemeClr val="tx1"/>
                </a:solidFill>
                <a:latin typeface="+mj-lt"/>
                <a:ea typeface="ＭＳ Ｐゴシック" pitchFamily="34" charset="-128"/>
              </a:rPr>
            </a:br>
            <a:r>
              <a:rPr lang="en-US" sz="1600" b="0" i="1"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Find a provider or pharmacy-  </a:t>
            </a:r>
            <a:r>
              <a:rPr lang="en-US" sz="1600" b="0" dirty="0" smtClean="0">
                <a:solidFill>
                  <a:schemeClr val="tx1"/>
                </a:solidFill>
                <a:latin typeface="+mj-lt"/>
                <a:ea typeface="ＭＳ Ｐゴシック" pitchFamily="34" charset="-128"/>
              </a:rPr>
              <a:t>Find a physician closest to your </a:t>
            </a:r>
            <a:r>
              <a:rPr lang="en-US" sz="1600" b="0" dirty="0" smtClean="0">
                <a:solidFill>
                  <a:schemeClr val="tx1"/>
                </a:solidFill>
                <a:latin typeface="+mj-lt"/>
                <a:ea typeface="ＭＳ Ｐゴシック" pitchFamily="34" charset="-128"/>
              </a:rPr>
              <a:t>	work </a:t>
            </a:r>
            <a:r>
              <a:rPr lang="en-US" sz="1600" b="0" dirty="0" smtClean="0">
                <a:solidFill>
                  <a:schemeClr val="tx1"/>
                </a:solidFill>
                <a:latin typeface="+mj-lt"/>
                <a:ea typeface="ＭＳ Ｐゴシック" pitchFamily="34" charset="-128"/>
              </a:rPr>
              <a:t>or home?</a:t>
            </a:r>
            <a:br>
              <a:rPr lang="en-US" sz="1600" b="0" dirty="0" smtClean="0">
                <a:solidFill>
                  <a:schemeClr val="tx1"/>
                </a:solidFill>
                <a:latin typeface="+mj-lt"/>
                <a:ea typeface="ＭＳ Ｐゴシック" pitchFamily="34" charset="-128"/>
              </a:rPr>
            </a:br>
            <a:r>
              <a:rPr lang="en-US" sz="1600" b="0" i="1" dirty="0">
                <a:solidFill>
                  <a:schemeClr val="tx1"/>
                </a:solidFill>
                <a:latin typeface="+mj-lt"/>
                <a:ea typeface="ＭＳ Ｐゴシック" pitchFamily="34" charset="-128"/>
              </a:rPr>
              <a:t>	</a:t>
            </a:r>
            <a:r>
              <a:rPr lang="en-US" sz="1600" b="0" i="1" dirty="0" smtClean="0">
                <a:solidFill>
                  <a:schemeClr val="tx1"/>
                </a:solidFill>
                <a:latin typeface="+mj-lt"/>
                <a:ea typeface="ＭＳ Ｐゴシック" pitchFamily="34" charset="-128"/>
              </a:rPr>
              <a:t/>
            </a:r>
            <a:br>
              <a:rPr lang="en-US" sz="1600" b="0" i="1" dirty="0" smtClean="0">
                <a:solidFill>
                  <a:schemeClr val="tx1"/>
                </a:solidFill>
                <a:latin typeface="+mj-lt"/>
                <a:ea typeface="ＭＳ Ｐゴシック" pitchFamily="34" charset="-128"/>
              </a:rPr>
            </a:br>
            <a:r>
              <a:rPr lang="en-US" sz="1600" b="0" i="1" dirty="0" smtClean="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Claim utilization / history </a:t>
            </a:r>
            <a:r>
              <a:rPr lang="en-US" sz="1600" b="0" dirty="0" smtClean="0">
                <a:solidFill>
                  <a:schemeClr val="tx1"/>
                </a:solidFill>
                <a:latin typeface="+mj-lt"/>
                <a:ea typeface="ＭＳ Ｐゴシック" pitchFamily="34" charset="-128"/>
              </a:rPr>
              <a:t>– When was my last wellness visit?</a:t>
            </a:r>
            <a:br>
              <a:rPr lang="en-US" sz="1600" b="0" dirty="0" smtClean="0">
                <a:solidFill>
                  <a:schemeClr val="tx1"/>
                </a:solidFill>
                <a:latin typeface="+mj-lt"/>
                <a:ea typeface="ＭＳ Ｐゴシック" pitchFamily="34" charset="-128"/>
              </a:rPr>
            </a:br>
            <a:r>
              <a:rPr lang="en-US" sz="1600" b="0" i="1" dirty="0" smtClean="0">
                <a:solidFill>
                  <a:schemeClr val="tx1"/>
                </a:solidFill>
                <a:latin typeface="+mj-lt"/>
                <a:ea typeface="ＭＳ Ｐゴシック" pitchFamily="34" charset="-128"/>
              </a:rPr>
              <a:t/>
            </a:r>
            <a:br>
              <a:rPr lang="en-US" sz="1600" b="0" i="1" dirty="0" smtClean="0">
                <a:solidFill>
                  <a:schemeClr val="tx1"/>
                </a:solidFill>
                <a:latin typeface="+mj-lt"/>
                <a:ea typeface="ＭＳ Ｐゴシック" pitchFamily="34" charset="-128"/>
              </a:rPr>
            </a:br>
            <a:r>
              <a:rPr lang="en-US" sz="1600" b="0" i="1"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Explanation of benefits -  </a:t>
            </a:r>
            <a:r>
              <a:rPr lang="en-US" sz="1600" b="0" dirty="0" smtClean="0">
                <a:solidFill>
                  <a:schemeClr val="tx1"/>
                </a:solidFill>
                <a:latin typeface="+mj-lt"/>
                <a:ea typeface="ＭＳ Ｐゴシック" pitchFamily="34" charset="-128"/>
              </a:rPr>
              <a:t>always match your EOB with your </a:t>
            </a:r>
            <a:r>
              <a:rPr lang="en-US" sz="1600" b="0" dirty="0" smtClean="0">
                <a:solidFill>
                  <a:schemeClr val="tx1"/>
                </a:solidFill>
                <a:latin typeface="+mj-lt"/>
                <a:ea typeface="ＭＳ Ｐゴシック" pitchFamily="34" charset="-128"/>
              </a:rPr>
              <a:t>	billing </a:t>
            </a:r>
            <a:r>
              <a:rPr lang="en-US" sz="1600" b="0" dirty="0" smtClean="0">
                <a:solidFill>
                  <a:schemeClr val="tx1"/>
                </a:solidFill>
                <a:latin typeface="+mj-lt"/>
                <a:ea typeface="ＭＳ Ｐゴシック" pitchFamily="34" charset="-128"/>
              </a:rPr>
              <a:t>from </a:t>
            </a:r>
            <a:r>
              <a:rPr lang="en-US" sz="1600" b="0" dirty="0" smtClean="0">
                <a:solidFill>
                  <a:schemeClr val="tx1"/>
                </a:solidFill>
                <a:latin typeface="+mj-lt"/>
                <a:ea typeface="ＭＳ Ｐゴシック" pitchFamily="34" charset="-128"/>
              </a:rPr>
              <a:t>the provider before </a:t>
            </a:r>
            <a:r>
              <a:rPr lang="en-US" sz="1600" b="0" dirty="0" smtClean="0">
                <a:solidFill>
                  <a:schemeClr val="tx1"/>
                </a:solidFill>
                <a:latin typeface="+mj-lt"/>
                <a:ea typeface="ＭＳ Ｐゴシック" pitchFamily="34" charset="-128"/>
              </a:rPr>
              <a:t>you make any payment</a:t>
            </a:r>
            <a:br>
              <a:rPr lang="en-US" sz="1600" b="0" dirty="0" smtClean="0">
                <a:solidFill>
                  <a:schemeClr val="tx1"/>
                </a:solidFill>
                <a:latin typeface="+mj-lt"/>
                <a:ea typeface="ＭＳ Ｐゴシック" pitchFamily="34" charset="-128"/>
              </a:rPr>
            </a:br>
            <a:r>
              <a:rPr lang="en-US" sz="1600" b="0" dirty="0" smtClean="0">
                <a:solidFill>
                  <a:schemeClr val="tx1"/>
                </a:solidFill>
                <a:latin typeface="+mj-lt"/>
                <a:ea typeface="ＭＳ Ｐゴシック" pitchFamily="34" charset="-128"/>
              </a:rPr>
              <a:t/>
            </a:r>
            <a:br>
              <a:rPr lang="en-US" sz="1600" b="0" dirty="0" smtClean="0">
                <a:solidFill>
                  <a:schemeClr val="tx1"/>
                </a:solidFill>
                <a:latin typeface="+mj-lt"/>
                <a:ea typeface="ＭＳ Ｐゴシック" pitchFamily="34" charset="-128"/>
              </a:rPr>
            </a:br>
            <a:r>
              <a:rPr lang="en-US" sz="1600" b="0"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Cost estimator </a:t>
            </a:r>
            <a:r>
              <a:rPr lang="en-US" sz="1600" b="0" dirty="0" smtClean="0">
                <a:solidFill>
                  <a:schemeClr val="tx1"/>
                </a:solidFill>
                <a:latin typeface="+mj-lt"/>
                <a:ea typeface="ＭＳ Ｐゴシック" pitchFamily="34" charset="-128"/>
              </a:rPr>
              <a:t>-  Allows you to make better choices on your </a:t>
            </a:r>
            <a:r>
              <a:rPr lang="en-US" sz="1600" b="0" dirty="0" smtClean="0">
                <a:solidFill>
                  <a:schemeClr val="tx1"/>
                </a:solidFill>
                <a:latin typeface="+mj-lt"/>
                <a:ea typeface="ＭＳ Ｐゴシック" pitchFamily="34" charset="-128"/>
              </a:rPr>
              <a:t>	health </a:t>
            </a:r>
            <a:r>
              <a:rPr lang="en-US" sz="1600" b="0" dirty="0" smtClean="0">
                <a:solidFill>
                  <a:schemeClr val="tx1"/>
                </a:solidFill>
                <a:latin typeface="+mj-lt"/>
                <a:ea typeface="ＭＳ Ｐゴシック" pitchFamily="34" charset="-128"/>
              </a:rPr>
              <a:t>care </a:t>
            </a:r>
            <a:br>
              <a:rPr lang="en-US" sz="1600" b="0" dirty="0" smtClean="0">
                <a:solidFill>
                  <a:schemeClr val="tx1"/>
                </a:solidFill>
                <a:latin typeface="+mj-lt"/>
                <a:ea typeface="ＭＳ Ｐゴシック" pitchFamily="34" charset="-128"/>
              </a:rPr>
            </a:br>
            <a:r>
              <a:rPr lang="en-US" sz="1600" b="0" dirty="0" smtClean="0">
                <a:solidFill>
                  <a:schemeClr val="tx1"/>
                </a:solidFill>
                <a:latin typeface="+mj-lt"/>
                <a:ea typeface="ＭＳ Ｐゴシック" pitchFamily="34" charset="-128"/>
              </a:rPr>
              <a:t/>
            </a:r>
            <a:br>
              <a:rPr lang="en-US" sz="1600" b="0" dirty="0" smtClean="0">
                <a:solidFill>
                  <a:schemeClr val="tx1"/>
                </a:solidFill>
                <a:latin typeface="+mj-lt"/>
                <a:ea typeface="ＭＳ Ｐゴシック" pitchFamily="34" charset="-128"/>
              </a:rPr>
            </a:br>
            <a:r>
              <a:rPr lang="en-US" sz="1600" b="0"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Health survey </a:t>
            </a:r>
            <a:r>
              <a:rPr lang="en-US" sz="1600" b="0" dirty="0" smtClean="0">
                <a:solidFill>
                  <a:schemeClr val="tx1"/>
                </a:solidFill>
                <a:latin typeface="+mj-lt"/>
                <a:ea typeface="ＭＳ Ｐゴシック" pitchFamily="34" charset="-128"/>
              </a:rPr>
              <a:t>– Personal and private, lets you know areas you </a:t>
            </a:r>
            <a:r>
              <a:rPr lang="en-US" sz="1600" b="0" dirty="0" smtClean="0">
                <a:solidFill>
                  <a:schemeClr val="tx1"/>
                </a:solidFill>
                <a:latin typeface="+mj-lt"/>
                <a:ea typeface="ＭＳ Ｐゴシック" pitchFamily="34" charset="-128"/>
              </a:rPr>
              <a:t>	may </a:t>
            </a:r>
            <a:r>
              <a:rPr lang="en-US" sz="1600" b="0" dirty="0" smtClean="0">
                <a:solidFill>
                  <a:schemeClr val="tx1"/>
                </a:solidFill>
                <a:latin typeface="+mj-lt"/>
                <a:ea typeface="ＭＳ Ｐゴシック" pitchFamily="34" charset="-128"/>
              </a:rPr>
              <a:t>need to focus to </a:t>
            </a:r>
            <a:r>
              <a:rPr lang="en-US" sz="1600" b="0" dirty="0" smtClean="0">
                <a:solidFill>
                  <a:schemeClr val="tx1"/>
                </a:solidFill>
                <a:latin typeface="+mj-lt"/>
                <a:ea typeface="ＭＳ Ｐゴシック" pitchFamily="34" charset="-128"/>
              </a:rPr>
              <a:t>improve </a:t>
            </a:r>
            <a:r>
              <a:rPr lang="en-US" sz="1600" b="0" dirty="0" smtClean="0">
                <a:solidFill>
                  <a:schemeClr val="tx1"/>
                </a:solidFill>
                <a:latin typeface="+mj-lt"/>
                <a:ea typeface="ＭＳ Ｐゴシック" pitchFamily="34" charset="-128"/>
              </a:rPr>
              <a:t>your health</a:t>
            </a:r>
            <a:br>
              <a:rPr lang="en-US" sz="1600" b="0" dirty="0" smtClean="0">
                <a:solidFill>
                  <a:schemeClr val="tx1"/>
                </a:solidFill>
                <a:latin typeface="+mj-lt"/>
                <a:ea typeface="ＭＳ Ｐゴシック" pitchFamily="34" charset="-128"/>
              </a:rPr>
            </a:br>
            <a:r>
              <a:rPr lang="en-US" sz="1600" b="0" dirty="0" smtClean="0">
                <a:solidFill>
                  <a:schemeClr val="tx1"/>
                </a:solidFill>
                <a:latin typeface="+mj-lt"/>
                <a:ea typeface="ＭＳ Ｐゴシック" pitchFamily="34" charset="-128"/>
              </a:rPr>
              <a:t/>
            </a:r>
            <a:br>
              <a:rPr lang="en-US" sz="1600" b="0" dirty="0" smtClean="0">
                <a:solidFill>
                  <a:schemeClr val="tx1"/>
                </a:solidFill>
                <a:latin typeface="+mj-lt"/>
                <a:ea typeface="ＭＳ Ｐゴシック" pitchFamily="34" charset="-128"/>
              </a:rPr>
            </a:br>
            <a:r>
              <a:rPr lang="en-US" sz="1600" b="0"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Online health coach </a:t>
            </a:r>
            <a:r>
              <a:rPr lang="en-US" sz="1600" b="0" dirty="0" smtClean="0">
                <a:solidFill>
                  <a:schemeClr val="tx1"/>
                </a:solidFill>
                <a:latin typeface="+mj-lt"/>
                <a:ea typeface="ＭＳ Ｐゴシック" pitchFamily="34" charset="-128"/>
              </a:rPr>
              <a:t>– Programs to help you improve weight, </a:t>
            </a:r>
            <a:r>
              <a:rPr lang="en-US" sz="1600" b="0" dirty="0" smtClean="0">
                <a:solidFill>
                  <a:schemeClr val="tx1"/>
                </a:solidFill>
                <a:latin typeface="+mj-lt"/>
                <a:ea typeface="ＭＳ Ｐゴシック" pitchFamily="34" charset="-128"/>
              </a:rPr>
              <a:t>	sugar </a:t>
            </a:r>
            <a:r>
              <a:rPr lang="en-US" sz="1600" b="0" dirty="0" smtClean="0">
                <a:solidFill>
                  <a:schemeClr val="tx1"/>
                </a:solidFill>
                <a:latin typeface="+mj-lt"/>
                <a:ea typeface="ＭＳ Ｐゴシック" pitchFamily="34" charset="-128"/>
              </a:rPr>
              <a:t>level, </a:t>
            </a:r>
            <a:r>
              <a:rPr lang="en-US" sz="1600" b="0" dirty="0" smtClean="0">
                <a:solidFill>
                  <a:schemeClr val="tx1"/>
                </a:solidFill>
                <a:latin typeface="+mj-lt"/>
                <a:ea typeface="ＭＳ Ｐゴシック" pitchFamily="34" charset="-128"/>
              </a:rPr>
              <a:t>cholesterol</a:t>
            </a:r>
            <a:r>
              <a:rPr lang="en-US" sz="1600" b="0" dirty="0" smtClean="0">
                <a:solidFill>
                  <a:schemeClr val="tx1"/>
                </a:solidFill>
                <a:latin typeface="+mj-lt"/>
                <a:ea typeface="ＭＳ Ｐゴシック" pitchFamily="34" charset="-128"/>
              </a:rPr>
              <a:t>, blood pressure</a:t>
            </a:r>
            <a:br>
              <a:rPr lang="en-US" sz="1600" b="0" dirty="0" smtClean="0">
                <a:solidFill>
                  <a:schemeClr val="tx1"/>
                </a:solidFill>
                <a:latin typeface="+mj-lt"/>
                <a:ea typeface="ＭＳ Ｐゴシック" pitchFamily="34" charset="-128"/>
              </a:rPr>
            </a:br>
            <a:r>
              <a:rPr lang="en-US" sz="1600" b="0" dirty="0" smtClean="0">
                <a:solidFill>
                  <a:schemeClr val="tx1"/>
                </a:solidFill>
                <a:latin typeface="+mj-lt"/>
                <a:ea typeface="ＭＳ Ｐゴシック" pitchFamily="34" charset="-128"/>
              </a:rPr>
              <a:t/>
            </a:r>
            <a:br>
              <a:rPr lang="en-US" sz="1600" b="0" dirty="0" smtClean="0">
                <a:solidFill>
                  <a:schemeClr val="tx1"/>
                </a:solidFill>
                <a:latin typeface="+mj-lt"/>
                <a:ea typeface="ＭＳ Ｐゴシック" pitchFamily="34" charset="-128"/>
              </a:rPr>
            </a:br>
            <a:r>
              <a:rPr lang="en-US" sz="1600" b="0" dirty="0">
                <a:solidFill>
                  <a:schemeClr val="tx1"/>
                </a:solidFill>
                <a:latin typeface="+mj-lt"/>
                <a:ea typeface="ＭＳ Ｐゴシック" pitchFamily="34" charset="-128"/>
              </a:rPr>
              <a:t>	</a:t>
            </a:r>
            <a:r>
              <a:rPr lang="en-US" sz="1600" dirty="0" smtClean="0">
                <a:solidFill>
                  <a:schemeClr val="tx1"/>
                </a:solidFill>
                <a:latin typeface="+mj-lt"/>
                <a:ea typeface="ＭＳ Ｐゴシック" pitchFamily="34" charset="-128"/>
              </a:rPr>
              <a:t>Value </a:t>
            </a:r>
            <a:r>
              <a:rPr lang="en-US" sz="1600" dirty="0" smtClean="0">
                <a:solidFill>
                  <a:schemeClr val="tx1"/>
                </a:solidFill>
                <a:latin typeface="+mj-lt"/>
                <a:ea typeface="ＭＳ Ｐゴシック" pitchFamily="34" charset="-128"/>
              </a:rPr>
              <a:t>added</a:t>
            </a:r>
            <a:r>
              <a:rPr lang="en-US" sz="1600" dirty="0" smtClean="0">
                <a:solidFill>
                  <a:schemeClr val="tx1"/>
                </a:solidFill>
                <a:latin typeface="+mj-lt"/>
                <a:ea typeface="ＭＳ Ｐゴシック" pitchFamily="34" charset="-128"/>
              </a:rPr>
              <a:t/>
            </a:r>
            <a:br>
              <a:rPr lang="en-US" sz="1600" dirty="0" smtClean="0">
                <a:solidFill>
                  <a:schemeClr val="tx1"/>
                </a:solidFill>
                <a:latin typeface="+mj-lt"/>
                <a:ea typeface="ＭＳ Ｐゴシック" pitchFamily="34" charset="-128"/>
              </a:rPr>
            </a:br>
            <a:r>
              <a:rPr lang="en-US" sz="1600" dirty="0" smtClean="0">
                <a:solidFill>
                  <a:srgbClr val="388EB2"/>
                </a:solidFill>
                <a:latin typeface="+mj-lt"/>
                <a:ea typeface="ＭＳ Ｐゴシック" pitchFamily="34" charset="-128"/>
              </a:rPr>
              <a:t/>
            </a:r>
            <a:br>
              <a:rPr lang="en-US" sz="1600" dirty="0" smtClean="0">
                <a:solidFill>
                  <a:srgbClr val="388EB2"/>
                </a:solidFill>
                <a:latin typeface="+mj-lt"/>
                <a:ea typeface="ＭＳ Ｐゴシック" pitchFamily="34" charset="-128"/>
              </a:rPr>
            </a:br>
            <a:r>
              <a:rPr lang="en-US" sz="1600" b="0" dirty="0" smtClean="0">
                <a:solidFill>
                  <a:srgbClr val="388EB2"/>
                </a:solidFill>
                <a:latin typeface="+mj-lt"/>
                <a:ea typeface="ＭＳ Ｐゴシック" pitchFamily="34" charset="-128"/>
              </a:rPr>
              <a:t/>
            </a:r>
            <a:br>
              <a:rPr lang="en-US" sz="1600" b="0" dirty="0" smtClean="0">
                <a:solidFill>
                  <a:srgbClr val="388EB2"/>
                </a:solidFill>
                <a:latin typeface="+mj-lt"/>
                <a:ea typeface="ＭＳ Ｐゴシック" pitchFamily="34" charset="-128"/>
              </a:rPr>
            </a:br>
            <a:r>
              <a:rPr lang="en-US" sz="1600" b="0" i="1" dirty="0">
                <a:solidFill>
                  <a:srgbClr val="388EB2"/>
                </a:solidFill>
                <a:latin typeface="+mj-lt"/>
                <a:ea typeface="ＭＳ Ｐゴシック" pitchFamily="34" charset="-128"/>
              </a:rPr>
              <a:t>	</a:t>
            </a:r>
            <a:endParaRPr lang="en-US" sz="1600" b="0" i="1" dirty="0" smtClean="0">
              <a:solidFill>
                <a:srgbClr val="388EB2"/>
              </a:solidFill>
              <a:latin typeface="+mj-lt"/>
              <a:ea typeface="ＭＳ Ｐゴシック" pitchFamily="34" charset="-128"/>
            </a:endParaRPr>
          </a:p>
        </p:txBody>
      </p:sp>
      <p:sp>
        <p:nvSpPr>
          <p:cNvPr id="3" name="TextBox 2"/>
          <p:cNvSpPr txBox="1"/>
          <p:nvPr/>
        </p:nvSpPr>
        <p:spPr>
          <a:xfrm>
            <a:off x="6202015" y="119269"/>
            <a:ext cx="2812775" cy="707886"/>
          </a:xfrm>
          <a:prstGeom prst="rect">
            <a:avLst/>
          </a:prstGeom>
          <a:noFill/>
        </p:spPr>
        <p:txBody>
          <a:bodyPr wrap="square" rtlCol="0">
            <a:spAutoFit/>
          </a:bodyPr>
          <a:lstStyle/>
          <a:p>
            <a:pPr>
              <a:buNone/>
            </a:pPr>
            <a:r>
              <a:rPr lang="en-US" sz="4000" dirty="0" smtClean="0">
                <a:solidFill>
                  <a:schemeClr val="accent3">
                    <a:lumMod val="95000"/>
                  </a:schemeClr>
                </a:solidFill>
              </a:rPr>
              <a:t>Behaviors</a:t>
            </a:r>
            <a:endParaRPr lang="en-US" sz="4000" dirty="0">
              <a:solidFill>
                <a:schemeClr val="accent3">
                  <a:lumMod val="95000"/>
                </a:schemeClr>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778" y="2679700"/>
            <a:ext cx="1986012" cy="149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64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249456"/>
            <a:ext cx="8699500" cy="1463928"/>
          </a:xfrm>
        </p:spPr>
        <p:txBody>
          <a:bodyPr/>
          <a:lstStyle/>
          <a:p>
            <a:pPr algn="ctr" eaLnBrk="1" hangingPunct="1">
              <a:defRPr/>
            </a:pPr>
            <a:r>
              <a:rPr lang="en-US" sz="3600"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Consumer Expectations</a:t>
            </a:r>
            <a: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t/>
            </a:r>
            <a:br>
              <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rPr>
            </a:br>
            <a:endParaRPr lang="en-US"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Tree>
    <p:extLst>
      <p:ext uri="{BB962C8B-B14F-4D97-AF65-F5344CB8AC3E}">
        <p14:creationId xmlns:p14="http://schemas.microsoft.com/office/powerpoint/2010/main" val="299118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srcRect/>
          <a:stretch>
            <a:fillRect/>
          </a:stretch>
        </p:blipFill>
        <p:spPr bwMode="auto">
          <a:xfrm>
            <a:off x="1474788" y="4041775"/>
            <a:ext cx="61912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075" name="Rectangle 2"/>
          <p:cNvSpPr>
            <a:spLocks noGrp="1" noChangeArrowheads="1"/>
          </p:cNvSpPr>
          <p:nvPr>
            <p:ph type="ctrTitle"/>
          </p:nvPr>
        </p:nvSpPr>
        <p:spPr>
          <a:xfrm>
            <a:off x="220663" y="1249455"/>
            <a:ext cx="8699500" cy="5474901"/>
          </a:xfrm>
        </p:spPr>
        <p:txBody>
          <a:bodyPr/>
          <a:lstStyle/>
          <a:p>
            <a:pPr eaLnBrk="1" hangingPunct="1">
              <a:defRPr/>
            </a:pPr>
            <a:r>
              <a:rPr lang="en-US" sz="2000" b="0" dirty="0">
                <a:latin typeface="Times New Roman" panose="02020603050405020304" pitchFamily="18" charset="0"/>
                <a:cs typeface="Times New Roman" panose="02020603050405020304" pitchFamily="18" charset="0"/>
              </a:rPr>
              <a:t>What expectations do employees have as they navigate health care and other benefits in this new landscape of benefits consumerism? Here are the top five</a:t>
            </a:r>
            <a:r>
              <a:rPr lang="en-US" sz="2000" b="0" dirty="0" smtClean="0">
                <a:latin typeface="Times New Roman" panose="02020603050405020304" pitchFamily="18" charset="0"/>
                <a:cs typeface="Times New Roman" panose="02020603050405020304" pitchFamily="18" charset="0"/>
              </a:rPr>
              <a:t>:</a:t>
            </a:r>
            <a:br>
              <a:rPr lang="en-US" sz="2000" b="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Convenience</a:t>
            </a:r>
            <a:r>
              <a:rPr lang="en-US" sz="200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This refers to the ability of consumers to do what they want, when they want and with nearly instantaneous results. For a time-crunched person (which includes most of us), this is key. </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Seamlessness</a:t>
            </a:r>
            <a:r>
              <a:rPr lang="en-US" sz="2000" dirty="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Making choice for network providers and benefits as painless as possible</a:t>
            </a:r>
            <a:br>
              <a:rPr lang="en-US" sz="2000" b="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Personalization</a:t>
            </a:r>
            <a:r>
              <a:rPr lang="en-US" sz="200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Thanks to online shopping, the expectation is that consumer recommendations are personalized and that consumer services quickly learn and reflect their preferences. </a:t>
            </a:r>
            <a:br>
              <a:rPr lang="en-US" sz="2000" b="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Transparency</a:t>
            </a:r>
            <a:r>
              <a:rPr lang="en-US" sz="2000" dirty="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Total cost, total benefit</a:t>
            </a:r>
            <a:r>
              <a:rPr lang="en-US" sz="2000" b="0" dirty="0">
                <a:latin typeface="Times New Roman" panose="02020603050405020304" pitchFamily="18" charset="0"/>
                <a:cs typeface="Times New Roman" panose="02020603050405020304" pitchFamily="18" charset="0"/>
              </a:rPr>
              <a:t/>
            </a:r>
            <a:br>
              <a:rPr lang="en-US" sz="2000" b="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Choice</a:t>
            </a:r>
            <a:r>
              <a:rPr lang="en-US" sz="200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The range of products </a:t>
            </a:r>
            <a:r>
              <a:rPr lang="en-US" sz="2000" b="0" dirty="0" smtClean="0">
                <a:latin typeface="Times New Roman" panose="02020603050405020304" pitchFamily="18" charset="0"/>
                <a:cs typeface="Times New Roman" panose="02020603050405020304" pitchFamily="18" charset="0"/>
              </a:rPr>
              <a:t>available, making the choices simple and easy to understand.</a:t>
            </a:r>
            <a:r>
              <a:rPr lang="en-US" sz="20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t/>
            </a:r>
            <a:br>
              <a:rPr lang="en-US" sz="2000" b="0" dirty="0" smtClean="0">
                <a:solidFill>
                  <a:srgbClr val="397595"/>
                </a:solidFill>
                <a:latin typeface="Times New Roman" panose="02020603050405020304" pitchFamily="18" charset="0"/>
                <a:ea typeface="ＭＳ Ｐゴシック" pitchFamily="34" charset="-128"/>
                <a:cs typeface="Times New Roman" panose="02020603050405020304" pitchFamily="18" charset="0"/>
              </a:rPr>
            </a:br>
            <a:endParaRPr lang="en-US" sz="2000" b="0" i="1" dirty="0" smtClean="0">
              <a:solidFill>
                <a:srgbClr val="388EB2"/>
              </a:solidFill>
              <a:latin typeface="Times New Roman" panose="02020603050405020304" pitchFamily="18" charset="0"/>
              <a:ea typeface="ＭＳ Ｐゴシック" pitchFamily="34" charset="-128"/>
              <a:cs typeface="Times New Roman" panose="02020603050405020304" pitchFamily="18" charset="0"/>
            </a:endParaRPr>
          </a:p>
        </p:txBody>
      </p:sp>
      <p:sp>
        <p:nvSpPr>
          <p:cNvPr id="2" name="TextBox 1"/>
          <p:cNvSpPr txBox="1"/>
          <p:nvPr/>
        </p:nvSpPr>
        <p:spPr>
          <a:xfrm>
            <a:off x="-7938" y="5634038"/>
            <a:ext cx="9151938" cy="461962"/>
          </a:xfrm>
          <a:prstGeom prst="rect">
            <a:avLst/>
          </a:prstGeom>
          <a:noFill/>
        </p:spPr>
        <p:txBody>
          <a:bodyPr>
            <a:spAutoFit/>
          </a:bodyPr>
          <a:lstStyle/>
          <a:p>
            <a:pPr algn="ctr">
              <a:buFont typeface="Times" pitchFamily="18" charset="0"/>
              <a:buNone/>
              <a:defRPr/>
            </a:pPr>
            <a:r>
              <a:rPr lang="en-US" dirty="0">
                <a:latin typeface="Arial" charset="0"/>
                <a:ea typeface="+mn-ea"/>
              </a:rPr>
              <a:t> </a:t>
            </a:r>
            <a:endParaRPr lang="en-US" dirty="0">
              <a:solidFill>
                <a:schemeClr val="accent5">
                  <a:lumMod val="50000"/>
                </a:schemeClr>
              </a:solidFill>
              <a:latin typeface="+mn-lt"/>
              <a:ea typeface="+mn-ea"/>
            </a:endParaRPr>
          </a:p>
        </p:txBody>
      </p:sp>
      <p:sp>
        <p:nvSpPr>
          <p:cNvPr id="3" name="TextBox 2"/>
          <p:cNvSpPr txBox="1"/>
          <p:nvPr/>
        </p:nvSpPr>
        <p:spPr>
          <a:xfrm>
            <a:off x="187620" y="787790"/>
            <a:ext cx="7357403" cy="461665"/>
          </a:xfrm>
          <a:prstGeom prst="rect">
            <a:avLst/>
          </a:prstGeom>
          <a:noFill/>
        </p:spPr>
        <p:txBody>
          <a:bodyPr wrap="square" rtlCol="0">
            <a:spAutoFit/>
          </a:bodyPr>
          <a:lstStyle/>
          <a:p>
            <a:pPr>
              <a:buNone/>
            </a:pPr>
            <a:r>
              <a:rPr lang="en-US" b="1" dirty="0" smtClean="0"/>
              <a:t>Help Employees to be Savvy Benefit Consumers</a:t>
            </a:r>
            <a:endParaRPr lang="en-US" b="1" dirty="0"/>
          </a:p>
        </p:txBody>
      </p:sp>
      <p:sp>
        <p:nvSpPr>
          <p:cNvPr id="4" name="TextBox 3"/>
          <p:cNvSpPr txBox="1"/>
          <p:nvPr/>
        </p:nvSpPr>
        <p:spPr>
          <a:xfrm>
            <a:off x="3866322" y="0"/>
            <a:ext cx="5108714" cy="646331"/>
          </a:xfrm>
          <a:prstGeom prst="rect">
            <a:avLst/>
          </a:prstGeom>
          <a:noFill/>
        </p:spPr>
        <p:txBody>
          <a:bodyPr wrap="square" rtlCol="0">
            <a:spAutoFit/>
          </a:bodyPr>
          <a:lstStyle/>
          <a:p>
            <a:pPr>
              <a:buNone/>
            </a:pPr>
            <a:r>
              <a:rPr lang="en-US" sz="3600" dirty="0" smtClean="0">
                <a:solidFill>
                  <a:schemeClr val="accent3">
                    <a:lumMod val="95000"/>
                  </a:schemeClr>
                </a:solidFill>
              </a:rPr>
              <a:t>Consumer Expectations</a:t>
            </a:r>
            <a:endParaRPr lang="en-US" sz="3600" dirty="0">
              <a:solidFill>
                <a:schemeClr val="accent3">
                  <a:lumMod val="95000"/>
                </a:schemeClr>
              </a:solidFill>
            </a:endParaRPr>
          </a:p>
        </p:txBody>
      </p:sp>
    </p:spTree>
    <p:extLst>
      <p:ext uri="{BB962C8B-B14F-4D97-AF65-F5344CB8AC3E}">
        <p14:creationId xmlns:p14="http://schemas.microsoft.com/office/powerpoint/2010/main" val="2756074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 Benecon Group ppt template">
  <a:themeElements>
    <a:clrScheme name="The Benecon Group ppt template 8">
      <a:dk1>
        <a:srgbClr val="616365"/>
      </a:dk1>
      <a:lt1>
        <a:srgbClr val="FFFFFF"/>
      </a:lt1>
      <a:dk2>
        <a:srgbClr val="826344"/>
      </a:dk2>
      <a:lt2>
        <a:srgbClr val="EC8013"/>
      </a:lt2>
      <a:accent1>
        <a:srgbClr val="68B1D0"/>
      </a:accent1>
      <a:accent2>
        <a:srgbClr val="FAC724"/>
      </a:accent2>
      <a:accent3>
        <a:srgbClr val="FFFFFF"/>
      </a:accent3>
      <a:accent4>
        <a:srgbClr val="525355"/>
      </a:accent4>
      <a:accent5>
        <a:srgbClr val="B9D5E4"/>
      </a:accent5>
      <a:accent6>
        <a:srgbClr val="E3B420"/>
      </a:accent6>
      <a:hlink>
        <a:srgbClr val="B2BC1A"/>
      </a:hlink>
      <a:folHlink>
        <a:srgbClr val="6D6D6D"/>
      </a:folHlink>
    </a:clrScheme>
    <a:fontScheme name="The Benecon Group ppt template">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6" tIns="45713" rIns="91426"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82D1"/>
          </a:buClr>
          <a:buSzTx/>
          <a:buFont typeface="Times" pitchFamily="18" charset="0"/>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6" tIns="45713" rIns="91426" bIns="4571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82D1"/>
          </a:buClr>
          <a:buSzTx/>
          <a:buFont typeface="Times" pitchFamily="18" charset="0"/>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he Benecon Group ppt template 1">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
      <a:clrScheme name="The Benecon Group ppt template 2">
        <a:dk1>
          <a:srgbClr val="000000"/>
        </a:dk1>
        <a:lt1>
          <a:srgbClr val="FFFFFF"/>
        </a:lt1>
        <a:dk2>
          <a:srgbClr val="B7D30B"/>
        </a:dk2>
        <a:lt2>
          <a:srgbClr val="084887"/>
        </a:lt2>
        <a:accent1>
          <a:srgbClr val="646464"/>
        </a:accent1>
        <a:accent2>
          <a:srgbClr val="2B85BB"/>
        </a:accent2>
        <a:accent3>
          <a:srgbClr val="FFFFFF"/>
        </a:accent3>
        <a:accent4>
          <a:srgbClr val="000000"/>
        </a:accent4>
        <a:accent5>
          <a:srgbClr val="B8B8B8"/>
        </a:accent5>
        <a:accent6>
          <a:srgbClr val="2678A9"/>
        </a:accent6>
        <a:hlink>
          <a:srgbClr val="FFD600"/>
        </a:hlink>
        <a:folHlink>
          <a:srgbClr val="A7ACAC"/>
        </a:folHlink>
      </a:clrScheme>
      <a:clrMap bg1="lt1" tx1="dk1" bg2="lt2" tx2="dk2" accent1="accent1" accent2="accent2" accent3="accent3" accent4="accent4" accent5="accent5" accent6="accent6" hlink="hlink" folHlink="folHlink"/>
    </a:extraClrScheme>
    <a:extraClrScheme>
      <a:clrScheme name="The Benecon Group ppt template 3">
        <a:dk1>
          <a:srgbClr val="000000"/>
        </a:dk1>
        <a:lt1>
          <a:srgbClr val="000000"/>
        </a:lt1>
        <a:dk2>
          <a:srgbClr val="FFFFFF"/>
        </a:dk2>
        <a:lt2>
          <a:srgbClr val="9B9C70"/>
        </a:lt2>
        <a:accent1>
          <a:srgbClr val="FFA616"/>
        </a:accent1>
        <a:accent2>
          <a:srgbClr val="666666"/>
        </a:accent2>
        <a:accent3>
          <a:srgbClr val="AAAAAA"/>
        </a:accent3>
        <a:accent4>
          <a:srgbClr val="000000"/>
        </a:accent4>
        <a:accent5>
          <a:srgbClr val="FFD0AB"/>
        </a:accent5>
        <a:accent6>
          <a:srgbClr val="5C5C5C"/>
        </a:accent6>
        <a:hlink>
          <a:srgbClr val="BD3826"/>
        </a:hlink>
        <a:folHlink>
          <a:srgbClr val="45637A"/>
        </a:folHlink>
      </a:clrScheme>
      <a:clrMap bg1="lt1" tx1="dk1" bg2="lt2" tx2="dk2" accent1="accent1" accent2="accent2" accent3="accent3" accent4="accent4" accent5="accent5" accent6="accent6" hlink="hlink" folHlink="folHlink"/>
    </a:extraClrScheme>
    <a:extraClrScheme>
      <a:clrScheme name="The Benecon Group ppt template 4">
        <a:dk1>
          <a:srgbClr val="616365"/>
        </a:dk1>
        <a:lt1>
          <a:srgbClr val="0082D1"/>
        </a:lt1>
        <a:dk2>
          <a:srgbClr val="FFFFFF"/>
        </a:dk2>
        <a:lt2>
          <a:srgbClr val="009FDA"/>
        </a:lt2>
        <a:accent1>
          <a:srgbClr val="EBB700"/>
        </a:accent1>
        <a:accent2>
          <a:srgbClr val="EBDD9C"/>
        </a:accent2>
        <a:accent3>
          <a:srgbClr val="AAC1E5"/>
        </a:accent3>
        <a:accent4>
          <a:srgbClr val="525355"/>
        </a:accent4>
        <a:accent5>
          <a:srgbClr val="F3D8AA"/>
        </a:accent5>
        <a:accent6>
          <a:srgbClr val="D5C88D"/>
        </a:accent6>
        <a:hlink>
          <a:srgbClr val="F7403A"/>
        </a:hlink>
        <a:folHlink>
          <a:srgbClr val="DFDF00"/>
        </a:folHlink>
      </a:clrScheme>
      <a:clrMap bg1="lt1" tx1="dk1" bg2="lt2" tx2="dk2" accent1="accent1" accent2="accent2" accent3="accent3" accent4="accent4" accent5="accent5" accent6="accent6" hlink="hlink" folHlink="folHlink"/>
    </a:extraClrScheme>
    <a:extraClrScheme>
      <a:clrScheme name="The Benecon Group ppt template 5">
        <a:dk1>
          <a:srgbClr val="616365"/>
        </a:dk1>
        <a:lt1>
          <a:srgbClr val="0082D1"/>
        </a:lt1>
        <a:dk2>
          <a:srgbClr val="FFFFFF"/>
        </a:dk2>
        <a:lt2>
          <a:srgbClr val="009FDA"/>
        </a:lt2>
        <a:accent1>
          <a:srgbClr val="68B1D0"/>
        </a:accent1>
        <a:accent2>
          <a:srgbClr val="FAC724"/>
        </a:accent2>
        <a:accent3>
          <a:srgbClr val="AAC1E5"/>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The Benecon Group ppt template 6">
        <a:dk1>
          <a:srgbClr val="616365"/>
        </a:dk1>
        <a:lt1>
          <a:srgbClr val="0082D1"/>
        </a:lt1>
        <a:dk2>
          <a:srgbClr val="826344"/>
        </a:dk2>
        <a:lt2>
          <a:srgbClr val="009FDA"/>
        </a:lt2>
        <a:accent1>
          <a:srgbClr val="68B1D0"/>
        </a:accent1>
        <a:accent2>
          <a:srgbClr val="FAC724"/>
        </a:accent2>
        <a:accent3>
          <a:srgbClr val="AAC1E5"/>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The Benecon Group ppt template 7">
        <a:dk1>
          <a:srgbClr val="616365"/>
        </a:dk1>
        <a:lt1>
          <a:srgbClr val="FFFFFF"/>
        </a:lt1>
        <a:dk2>
          <a:srgbClr val="826344"/>
        </a:dk2>
        <a:lt2>
          <a:srgbClr val="009FDA"/>
        </a:lt2>
        <a:accent1>
          <a:srgbClr val="68B1D0"/>
        </a:accent1>
        <a:accent2>
          <a:srgbClr val="FAC724"/>
        </a:accent2>
        <a:accent3>
          <a:srgbClr val="FFFFFF"/>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
      <a:clrScheme name="The Benecon Group ppt template 8">
        <a:dk1>
          <a:srgbClr val="616365"/>
        </a:dk1>
        <a:lt1>
          <a:srgbClr val="FFFFFF"/>
        </a:lt1>
        <a:dk2>
          <a:srgbClr val="826344"/>
        </a:dk2>
        <a:lt2>
          <a:srgbClr val="EC8013"/>
        </a:lt2>
        <a:accent1>
          <a:srgbClr val="68B1D0"/>
        </a:accent1>
        <a:accent2>
          <a:srgbClr val="FAC724"/>
        </a:accent2>
        <a:accent3>
          <a:srgbClr val="FFFFFF"/>
        </a:accent3>
        <a:accent4>
          <a:srgbClr val="525355"/>
        </a:accent4>
        <a:accent5>
          <a:srgbClr val="B9D5E4"/>
        </a:accent5>
        <a:accent6>
          <a:srgbClr val="E3B420"/>
        </a:accent6>
        <a:hlink>
          <a:srgbClr val="B2BC1A"/>
        </a:hlink>
        <a:folHlink>
          <a:srgbClr val="6D6D6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4333</TotalTime>
  <Words>866</Words>
  <Application>Microsoft Office PowerPoint</Application>
  <PresentationFormat>On-screen Show (4:3)</PresentationFormat>
  <Paragraphs>190</Paragraphs>
  <Slides>23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The Benecon Group ppt template</vt:lpstr>
      <vt:lpstr>MSPhotoEd.3</vt:lpstr>
      <vt:lpstr> Florida Public Human Resources Association (FPHRA)           Healthcare Solutions</vt:lpstr>
      <vt:lpstr>HealthCare Challenges </vt:lpstr>
      <vt:lpstr>Agenda   -Behaviors – Userism vs Consumerism   -Consumerism Expectations   -Health Insurance Programs   </vt:lpstr>
      <vt:lpstr>   Behaviors – Userism vs Consumerism     </vt:lpstr>
      <vt:lpstr>Userism vs Consumerism  Health Care is slowly evolving for consumers to become active participants in roles where we have traditionally been passive recipients.     Specialist   Surgery (Outpatient Surgery Center vs Hospital)   Major Diagnostics (MRI, CT Scans)    Emergency Room   Urgent Care Center   Prescriptions</vt:lpstr>
      <vt:lpstr>Asking Questions to your doctor, health insurance provider, and pharmacist:   Don’t be afraid to get a second opinion from another doctor     Remember when you are having outpatient surgery or major diagnostics the bigger  the building the more expensive the cost. (even if your cost is just a copay, there is  an even bigger cost to the employer plan that will  ultimately trickle to your  renewal.)    Prescriptions – when visiting your doctor always have your formulary list of  medications from your health insurance provider.          </vt:lpstr>
      <vt:lpstr>Using your health care providers website:   Look up your benefits - What is my cost for an office visit?   Find a provider or pharmacy-  Find a physician closest to your  work or home?    Claim utilization / history – When was my last wellness visit?   Explanation of benefits -  always match your EOB with your  billing from the provider before you make any payment   Cost estimator -  Allows you to make better choices on your  health care    Health survey – Personal and private, lets you know areas you  may need to focus to improve your health   Online health coach – Programs to help you improve weight,  sugar level, cholesterol, blood pressure   Value added    </vt:lpstr>
      <vt:lpstr>Consumer Expectations </vt:lpstr>
      <vt:lpstr>What expectations do employees have as they navigate health care and other benefits in this new landscape of benefits consumerism? Here are the top five:  Convenience. This refers to the ability of consumers to do what they want, when they want and with nearly instantaneous results. For a time-crunched person (which includes most of us), this is key.   Seamlessness. Making choice for network providers and benefits as painless as possible  Personalization. Thanks to online shopping, the expectation is that consumer recommendations are personalized and that consumer services quickly learn and reflect their preferences.   Transparency. Total cost, total benefit  Choice. The range of products available, making the choices simple and easy to understand. </vt:lpstr>
      <vt:lpstr>We enjoy a remarkable rang of expectations about their health care.  We have come to rely on:    Free choice of physicians   Autonomy and doctrine of informed consent to care   Belief that they can get the best care money can buy   Resources will be available to pay for that care  </vt:lpstr>
      <vt:lpstr>Health Insurance Programs </vt:lpstr>
      <vt:lpstr>Health Insurance Programs </vt:lpstr>
      <vt:lpstr>      Health Insurance Programs </vt:lpstr>
      <vt:lpstr>      Health Insurance Programs </vt:lpstr>
      <vt:lpstr>      Health Insurance Programs </vt:lpstr>
      <vt:lpstr>      Health Insurance Programs </vt:lpstr>
      <vt:lpstr>      </vt:lpstr>
      <vt:lpstr>      </vt:lpstr>
      <vt:lpstr>      </vt:lpstr>
      <vt:lpstr>PowerPoint Presentation</vt:lpstr>
      <vt:lpstr>      </vt:lpstr>
      <vt:lpstr>      </vt:lpstr>
      <vt:lpstr> Questions  </vt:lpstr>
    </vt:vector>
  </TitlesOfParts>
  <Company>Benecon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36-Point Trebuchet MS Bold</dc:title>
  <dc:creator>mbencak</dc:creator>
  <cp:lastModifiedBy>Robin Riley</cp:lastModifiedBy>
  <cp:revision>105</cp:revision>
  <cp:lastPrinted>2015-01-28T15:39:06Z</cp:lastPrinted>
  <dcterms:created xsi:type="dcterms:W3CDTF">2009-07-06T13:19:52Z</dcterms:created>
  <dcterms:modified xsi:type="dcterms:W3CDTF">2015-07-21T20:49:10Z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White background PowerPoint template, 2007.</vt:lpwstr>
  </property>
  <property fmtid="{D5CDD505-2E9C-101B-9397-08002B2CF9AE}" pid="3" name="Primary Contact">
    <vt:lpwstr>69</vt:lpwstr>
  </property>
  <property fmtid="{D5CDD505-2E9C-101B-9397-08002B2CF9AE}" pid="4" name="Order">
    <vt:lpwstr>1700.00000000000</vt:lpwstr>
  </property>
  <property fmtid="{D5CDD505-2E9C-101B-9397-08002B2CF9AE}" pid="5" name="Date of Announcement">
    <vt:lpwstr>2007-01-18T00:00:00Z</vt:lpwstr>
  </property>
  <property fmtid="{D5CDD505-2E9C-101B-9397-08002B2CF9AE}" pid="6" name="GeoScope">
    <vt:lpwstr>United States</vt:lpwstr>
  </property>
  <property fmtid="{D5CDD505-2E9C-101B-9397-08002B2CF9AE}" pid="7" name="Freshness Date">
    <vt:lpwstr>2007-01-18T00:00:00Z</vt:lpwstr>
  </property>
</Properties>
</file>